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  <p:sldMasterId id="2147483684" r:id="rId6"/>
  </p:sldMasterIdLst>
  <p:notesMasterIdLst>
    <p:notesMasterId r:id="rId13"/>
  </p:notesMasterIdLst>
  <p:sldIdLst>
    <p:sldId id="361" r:id="rId7"/>
    <p:sldId id="342" r:id="rId8"/>
    <p:sldId id="312" r:id="rId9"/>
    <p:sldId id="345" r:id="rId10"/>
    <p:sldId id="319" r:id="rId11"/>
    <p:sldId id="33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464"/>
    <a:srgbClr val="3A8DFF"/>
    <a:srgbClr val="FFB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4D7E5E-5767-422E-B8CE-1793582AB60C}" v="22" dt="2025-10-24T13:52:31.5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1E346D81-2EB1-40ED-A1C3-D984E5C60C56}" type="datetimeFigureOut">
              <a:rPr lang="en-GB" smtClean="0"/>
              <a:pPr/>
              <a:t>04/11/2025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1A141DEB-1934-4EE2-A1B1-362F100A839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459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4BD76-B1BF-1FA5-C619-0D5A21666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D3FE95-101E-5533-CCF7-572B842900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018E65-7EAE-B7F8-71CD-0ACF2EED6C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BE733-6FE2-0512-4A07-FD7F9A9B76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B1B5A-DC30-4655-8250-1F80C2BDA62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3656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89E46-7FF8-7723-D005-B33FE4100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73B1F6-3EF1-7D5A-F474-434CAA45AB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F56FEA-7299-2C93-70C3-A2207F2887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79800-F91E-DE3E-AAC1-FCA00A7DCB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B1B5A-DC30-4655-8250-1F80C2BDA62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4821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9048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405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123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976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394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45579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9541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9209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60456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0033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99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0186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9422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0271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07387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7231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91654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9459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3952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3602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0266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9753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5802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6294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0364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23477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470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715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5820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388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3515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8443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922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434974A3-0F30-423E-8066-5400571D2D9A}" type="datetimeFigureOut">
              <a:rPr lang="en-GB" smtClean="0"/>
              <a:pPr/>
              <a:t>04/11/2025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EC429F52-1282-4D32-A0DB-02F3ADD2AA9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7049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434974A3-0F30-423E-8066-5400571D2D9A}" type="datetimeFigureOut">
              <a:rPr lang="en-GB" smtClean="0"/>
              <a:pPr/>
              <a:t>04/11/2025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EC429F52-1282-4D32-A0DB-02F3ADD2AA9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5217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6631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jpg"/><Relationship Id="rId9" Type="http://schemas.openxmlformats.org/officeDocument/2006/relationships/image" Target="../media/image19.png"/><Relationship Id="rId14" Type="http://schemas.openxmlformats.org/officeDocument/2006/relationships/image" Target="../media/image2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818056-242F-73F0-8DAE-864BDDEC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14">
            <a:extLst>
              <a:ext uri="{FF2B5EF4-FFF2-40B4-BE49-F238E27FC236}">
                <a16:creationId xmlns:a16="http://schemas.microsoft.com/office/drawing/2014/main" id="{7EA8296A-42E3-E21B-19CA-9525EB3C3E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758001" y="1906554"/>
            <a:ext cx="9165175" cy="24006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Gweithgaredd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ysgol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gyfan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iwrnod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anau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Od</a:t>
            </a:r>
            <a:b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FFBF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B806E5D-6747-005D-BF5F-15F57A5B8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2824A6-1EDF-EC12-8EA8-55E1C25A6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6CA9FD-96D1-63D7-BBCA-582D54F29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326CDD-FBC1-83AC-FFB4-57AA66F0A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751">
            <a:off x="-1765911" y="-70169"/>
            <a:ext cx="5568736" cy="31324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7115A2-BD11-4838-415D-432CA942E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4030" y="273728"/>
            <a:ext cx="3315232" cy="11171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E02875-E568-E383-670F-C5B8E5F50E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06811">
            <a:off x="-1511491" y="4951947"/>
            <a:ext cx="4649484" cy="26153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20F7FD-758A-0E69-ED97-533859330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35" y="4875306"/>
            <a:ext cx="3785378" cy="2129275"/>
          </a:xfrm>
          <a:prstGeom prst="rect">
            <a:avLst/>
          </a:prstGeom>
        </p:spPr>
      </p:pic>
      <p:pic>
        <p:nvPicPr>
          <p:cNvPr id="7" name="Picture 6" descr="Logo Llywodraeth Cymru">
            <a:extLst>
              <a:ext uri="{FF2B5EF4-FFF2-40B4-BE49-F238E27FC236}">
                <a16:creationId xmlns:a16="http://schemas.microsoft.com/office/drawing/2014/main" id="{AE4EB0E5-AF5D-FE72-7543-B3A9E106BE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7" y="185328"/>
            <a:ext cx="2171249" cy="1447499"/>
          </a:xfrm>
          <a:prstGeom prst="rect">
            <a:avLst/>
          </a:prstGeom>
        </p:spPr>
      </p:pic>
      <p:sp>
        <p:nvSpPr>
          <p:cNvPr id="9" name="TextBox 14">
            <a:extLst>
              <a:ext uri="{FF2B5EF4-FFF2-40B4-BE49-F238E27FC236}">
                <a16:creationId xmlns:a16="http://schemas.microsoft.com/office/drawing/2014/main" id="{F326816D-EAE2-A4E3-3D61-6EEBEB6CFDDB}"/>
              </a:ext>
            </a:extLst>
          </p:cNvPr>
          <p:cNvSpPr txBox="1">
            <a:spLocks/>
          </p:cNvSpPr>
          <p:nvPr/>
        </p:nvSpPr>
        <p:spPr>
          <a:xfrm>
            <a:off x="1436279" y="3508463"/>
            <a:ext cx="10141428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5000" b="1" dirty="0" err="1">
                <a:solidFill>
                  <a:srgbClr val="FFBF00"/>
                </a:solidFill>
                <a:latin typeface="Arial" panose="020B0604020202020204" pitchFamily="34" charset="0"/>
                <a:cs typeface="Segoe UI" panose="020B0502040204020203" pitchFamily="34" charset="0"/>
              </a:rPr>
              <a:t>Wythnos</a:t>
            </a:r>
            <a:r>
              <a:rPr lang="en-US" sz="5000" b="1" dirty="0">
                <a:solidFill>
                  <a:srgbClr val="FFBF00"/>
                </a:solidFill>
                <a:latin typeface="Arial" panose="020B0604020202020204" pitchFamily="34" charset="0"/>
                <a:cs typeface="Segoe UI" panose="020B0502040204020203" pitchFamily="34" charset="0"/>
              </a:rPr>
              <a:t> </a:t>
            </a:r>
            <a:r>
              <a:rPr lang="en-US" sz="5000" b="1" dirty="0" err="1">
                <a:solidFill>
                  <a:srgbClr val="FFBF00"/>
                </a:solidFill>
                <a:latin typeface="Arial" panose="020B0604020202020204" pitchFamily="34" charset="0"/>
                <a:cs typeface="Segoe UI" panose="020B0502040204020203" pitchFamily="34" charset="0"/>
              </a:rPr>
              <a:t>Gwrth-Fwlio</a:t>
            </a:r>
            <a:r>
              <a:rPr lang="en-US" sz="5000" b="1" dirty="0">
                <a:solidFill>
                  <a:srgbClr val="FFBF00"/>
                </a:solidFill>
                <a:latin typeface="Arial" panose="020B0604020202020204" pitchFamily="34" charset="0"/>
                <a:cs typeface="Segoe UI" panose="020B0502040204020203" pitchFamily="34" charset="0"/>
              </a:rPr>
              <a:t> 2025</a:t>
            </a:r>
          </a:p>
        </p:txBody>
      </p:sp>
      <p:pic>
        <p:nvPicPr>
          <p:cNvPr id="11" name="Picture 10" descr="Logo Wythnos Gwrth-fwlio ">
            <a:extLst>
              <a:ext uri="{FF2B5EF4-FFF2-40B4-BE49-F238E27FC236}">
                <a16:creationId xmlns:a16="http://schemas.microsoft.com/office/drawing/2014/main" id="{69FDFDAC-8B8E-CBA1-2DD7-37B43DEBA9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5" b="18695"/>
          <a:stretch/>
        </p:blipFill>
        <p:spPr>
          <a:xfrm>
            <a:off x="1291112" y="4543238"/>
            <a:ext cx="3459308" cy="216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502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ADC10F-1577-AA0D-7776-76EEC0E22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E9D5E15A-4697-1E1B-ED0D-DDE333805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1D6F117-EC9D-3D73-6231-68CCBA7BA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9019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50D20A-32B0-6262-E280-8A1A0A091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3902696-FDD4-F272-B8C6-810F92F76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1B1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91ACC3-A35E-DF29-0434-9BD859F25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723">
            <a:off x="10047260" y="4950698"/>
            <a:ext cx="2893654" cy="16276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02BAECC-0E48-02A1-B556-56F1F4E94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35573" y="3557967"/>
            <a:ext cx="6128657" cy="51039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A8D5EC5-B9D3-37EE-02BA-AF086A7A618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39653" y="2474375"/>
            <a:ext cx="5817538" cy="163121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Dangoswch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 </a:t>
            </a:r>
            <a:r>
              <a:rPr lang="en-US" sz="5000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e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ich </a:t>
            </a:r>
            <a:r>
              <a:rPr lang="en-US" sz="5000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s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anau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 </a:t>
            </a:r>
            <a:r>
              <a:rPr lang="en-US" sz="5000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o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d!</a:t>
            </a:r>
          </a:p>
        </p:txBody>
      </p:sp>
      <p:pic>
        <p:nvPicPr>
          <p:cNvPr id="3" name="Picture 2" descr="Hosan las a melyn gyda wynebau melyn arni&#10;&#10;">
            <a:extLst>
              <a:ext uri="{FF2B5EF4-FFF2-40B4-BE49-F238E27FC236}">
                <a16:creationId xmlns:a16="http://schemas.microsoft.com/office/drawing/2014/main" id="{B87DAB33-D68A-FC08-536B-D0B50D1E03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295" y="1816310"/>
            <a:ext cx="5172229" cy="290937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947FFE3-EDF9-FA05-9F8A-EF24AFB68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112" y="0"/>
            <a:ext cx="3315233" cy="111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93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80CCB1D-B47C-0257-3BE8-D57546E77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 flipH="1">
            <a:off x="393610" y="454162"/>
            <a:ext cx="11015000" cy="6694557"/>
          </a:xfrm>
          <a:prstGeom prst="rect">
            <a:avLst/>
          </a:prstGeom>
        </p:spPr>
      </p:pic>
      <p:sp>
        <p:nvSpPr>
          <p:cNvPr id="10" name="Rounded Rectangle 16">
            <a:extLst>
              <a:ext uri="{FF2B5EF4-FFF2-40B4-BE49-F238E27FC236}">
                <a16:creationId xmlns:a16="http://schemas.microsoft.com/office/drawing/2014/main" id="{BA009A24-A953-1249-CEED-E27DD187FE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960132" y="-981970"/>
            <a:ext cx="767536" cy="3639801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D3645614-19DB-E85F-F094-6BBAC2FBA67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789507" y="545542"/>
            <a:ext cx="8266814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era Pro" panose="00000500000000000000" pitchFamily="50" charset="0"/>
                <a:cs typeface="Times New Roman" panose="02020603050405020304" pitchFamily="18" charset="0"/>
              </a:rPr>
              <a:t>Ein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era Pro" panose="00000500000000000000" pitchFamily="50" charset="0"/>
                <a:cs typeface="Times New Roman" panose="02020603050405020304" pitchFamily="18" charset="0"/>
              </a:rPr>
              <a:t>sanau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782243" y="1321029"/>
            <a:ext cx="9417429" cy="2976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Mae’n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sanau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ni’n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od,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ond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mae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hynny’n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o-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cê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rgbClr val="1B146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ni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gyd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yn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unigryw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waeth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bynnag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ble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rgbClr val="1B146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Byddwn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glên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ac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yn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deg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gyda’n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ffrindiau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‘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mhob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lle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defnyddiwn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ein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gallu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er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gwell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Hwrê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!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93800AC-2B9C-3524-5121-7035BDFCA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260" y="6006804"/>
            <a:ext cx="2917368" cy="98308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B447C6E-C4CB-4555-09DE-46D13DADE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9716B2-F2A6-A4C4-4432-1288FC32E4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3786076-13FF-A6BB-0B89-6C9FB8924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142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6879C4-CC54-1C9A-45DE-730524CED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120A75-630A-C853-4EA7-42233C511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79426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A5983F-9AE9-4160-D5ED-B349CD991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079" y="-552641"/>
            <a:ext cx="5481603" cy="308340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BDC18A6-299B-1923-1BCF-29250F62E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FFB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99FC107-B605-5AB9-2EC6-A5C9EE55F04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608357" y="452988"/>
            <a:ext cx="9159746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Ein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hosan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 </a:t>
            </a:r>
            <a:r>
              <a:rPr lang="en-US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g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aredigrwydd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B1464"/>
              </a:solidFill>
              <a:effectLst/>
              <a:uLnTx/>
              <a:uFillTx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BE3F37-3003-2104-23BE-F8D828442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343" y="325277"/>
            <a:ext cx="3315233" cy="1117151"/>
          </a:xfrm>
          <a:prstGeom prst="rect">
            <a:avLst/>
          </a:prstGeom>
        </p:spPr>
      </p:pic>
      <p:pic>
        <p:nvPicPr>
          <p:cNvPr id="10" name="Picture 9" descr="Hosan las a melyn gyda wynebau melyn arni&#10;">
            <a:extLst>
              <a:ext uri="{FF2B5EF4-FFF2-40B4-BE49-F238E27FC236}">
                <a16:creationId xmlns:a16="http://schemas.microsoft.com/office/drawing/2014/main" id="{899A30C5-ECE5-A77A-F08B-53136FE75A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9" y="989060"/>
            <a:ext cx="11098925" cy="624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146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50AFC4-46D6-EC53-3F62-8402E9182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7FCB83-5582-5A06-8805-9AFCA1456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A78E99-E61D-56C6-D991-7CC5B6A9BC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7D1FA76-2808-5E65-4C8A-44E6917CE9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7B920BE-6EE3-A779-84AD-8C083E313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7510FA4-D561-EE8B-5C79-4F37FA9EC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79426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5F9C7A2-5C2A-0E3C-7DBF-FCB422634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79426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862719-AAAC-6C33-778F-4E41AABB4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690167" y="355353"/>
            <a:ext cx="12614841" cy="10891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D54E81-C330-723A-B0E7-4DB21056A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7229827" y="-543587"/>
            <a:ext cx="5017153" cy="26678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B5EB6A-4F8F-A8A4-E770-29C9F534F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013" y="635467"/>
            <a:ext cx="2641892" cy="445357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2645CDFD-9797-812A-E071-4F5C00114AF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929" y="443918"/>
            <a:ext cx="7487920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Gwneud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rgbClr val="1B1464"/>
                </a:solidFill>
                <a:ea typeface="+mn-ea"/>
                <a:cs typeface="Arial" panose="020B0604020202020204" pitchFamily="34" charset="0"/>
              </a:rPr>
              <a:t>p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ethau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rgbClr val="1B1464"/>
                </a:solidFill>
                <a:ea typeface="+mn-ea"/>
                <a:cs typeface="Arial" panose="020B0604020202020204" pitchFamily="34" charset="0"/>
              </a:rPr>
              <a:t>c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lên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1B1464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Graphic 19" descr="Smiling face with solid fill with solid fill">
            <a:extLst>
              <a:ext uri="{FF2B5EF4-FFF2-40B4-BE49-F238E27FC236}">
                <a16:creationId xmlns:a16="http://schemas.microsoft.com/office/drawing/2014/main" id="{E1DE4ECE-A4D0-58E6-92B8-E56805DD25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7745" y="2224749"/>
            <a:ext cx="1457051" cy="1457051"/>
          </a:xfrm>
          <a:prstGeom prst="rect">
            <a:avLst/>
          </a:prstGeom>
        </p:spPr>
      </p:pic>
      <p:pic>
        <p:nvPicPr>
          <p:cNvPr id="15" name="Graphic 14" descr="Wave Gesture with solid fill">
            <a:extLst>
              <a:ext uri="{FF2B5EF4-FFF2-40B4-BE49-F238E27FC236}">
                <a16:creationId xmlns:a16="http://schemas.microsoft.com/office/drawing/2014/main" id="{0A452334-84C0-995D-DF4C-28B222DED6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61790" y="2157516"/>
            <a:ext cx="1500840" cy="1500840"/>
          </a:xfrm>
          <a:prstGeom prst="rect">
            <a:avLst/>
          </a:prstGeom>
        </p:spPr>
      </p:pic>
      <p:pic>
        <p:nvPicPr>
          <p:cNvPr id="18" name="Graphic 17" descr="Thumbs up sign with solid fill">
            <a:extLst>
              <a:ext uri="{FF2B5EF4-FFF2-40B4-BE49-F238E27FC236}">
                <a16:creationId xmlns:a16="http://schemas.microsoft.com/office/drawing/2014/main" id="{85ADFA3D-4584-CA07-7BC2-F1278C7790D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14352" y="1949239"/>
            <a:ext cx="1591026" cy="1591026"/>
          </a:xfrm>
          <a:prstGeom prst="rect">
            <a:avLst/>
          </a:prstGeom>
        </p:spPr>
      </p:pic>
      <p:pic>
        <p:nvPicPr>
          <p:cNvPr id="24" name="Graphic 23" descr="Cheers with solid fill">
            <a:extLst>
              <a:ext uri="{FF2B5EF4-FFF2-40B4-BE49-F238E27FC236}">
                <a16:creationId xmlns:a16="http://schemas.microsoft.com/office/drawing/2014/main" id="{CD2F0D62-A1EF-0309-A6C2-09961CC9FE1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973987" y="4233124"/>
            <a:ext cx="1644869" cy="1644869"/>
          </a:xfrm>
          <a:prstGeom prst="rect">
            <a:avLst/>
          </a:prstGeom>
        </p:spPr>
      </p:pic>
      <p:pic>
        <p:nvPicPr>
          <p:cNvPr id="28" name="Graphic 27" descr="Comment Heart with solid fill">
            <a:extLst>
              <a:ext uri="{FF2B5EF4-FFF2-40B4-BE49-F238E27FC236}">
                <a16:creationId xmlns:a16="http://schemas.microsoft.com/office/drawing/2014/main" id="{4622122A-3637-C26E-2EA6-69398785133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480553" y="4159539"/>
            <a:ext cx="1792038" cy="179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538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818056-242F-73F0-8DAE-864BDDEC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1BE28A4-52D5-930A-AB04-126DD76773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80750" y="3692619"/>
            <a:ext cx="6128657" cy="1015663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B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C6076B8-DB58-F8B0-84F9-38D3F55BD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35937" y="2826337"/>
            <a:ext cx="4677863" cy="2631298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5B806E5D-6747-005D-BF5F-15F57A5B8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2824A6-1EDF-EC12-8EA8-55E1C25A6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6CA9FD-96D1-63D7-BBCA-582D54F29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7115A2-BD11-4838-415D-432CA942E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9055" y="5785002"/>
            <a:ext cx="3315232" cy="1117150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F405D5D6-E9A0-3B91-55B1-3084A97688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F4393BCA-E4D8-1FA9-3985-FAA9907D23CB}"/>
              </a:ext>
            </a:extLst>
          </p:cNvPr>
          <p:cNvSpPr txBox="1">
            <a:spLocks/>
          </p:cNvSpPr>
          <p:nvPr/>
        </p:nvSpPr>
        <p:spPr>
          <a:xfrm>
            <a:off x="1436279" y="404821"/>
            <a:ext cx="10141428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5000" b="1" dirty="0" err="1">
                <a:solidFill>
                  <a:srgbClr val="FFBF00"/>
                </a:solidFill>
                <a:latin typeface="Arial" panose="020B0604020202020204" pitchFamily="34" charset="0"/>
                <a:cs typeface="Segoe UI" panose="020B0502040204020203" pitchFamily="34" charset="0"/>
              </a:rPr>
              <a:t>Wythnos</a:t>
            </a:r>
            <a:r>
              <a:rPr lang="en-US" sz="5000" b="1" dirty="0">
                <a:solidFill>
                  <a:srgbClr val="FFBF00"/>
                </a:solidFill>
                <a:latin typeface="Arial" panose="020B0604020202020204" pitchFamily="34" charset="0"/>
                <a:cs typeface="Segoe UI" panose="020B0502040204020203" pitchFamily="34" charset="0"/>
              </a:rPr>
              <a:t> </a:t>
            </a:r>
            <a:r>
              <a:rPr lang="en-US" sz="5000" b="1" dirty="0" err="1">
                <a:solidFill>
                  <a:srgbClr val="FFBF00"/>
                </a:solidFill>
                <a:latin typeface="Arial" panose="020B0604020202020204" pitchFamily="34" charset="0"/>
                <a:cs typeface="Segoe UI" panose="020B0502040204020203" pitchFamily="34" charset="0"/>
              </a:rPr>
              <a:t>Gwrth-fwlio</a:t>
            </a:r>
            <a:r>
              <a:rPr lang="en-US" sz="5000" b="1" dirty="0">
                <a:solidFill>
                  <a:srgbClr val="FFBF00"/>
                </a:solidFill>
                <a:latin typeface="Arial" panose="020B0604020202020204" pitchFamily="34" charset="0"/>
                <a:cs typeface="Segoe UI" panose="020B0502040204020203" pitchFamily="34" charset="0"/>
              </a:rPr>
              <a:t> 2025</a:t>
            </a:r>
          </a:p>
        </p:txBody>
      </p:sp>
      <p:pic>
        <p:nvPicPr>
          <p:cNvPr id="11" name="Picture 10" descr="Logo Wythnos Gwrth-fwlio ">
            <a:extLst>
              <a:ext uri="{FF2B5EF4-FFF2-40B4-BE49-F238E27FC236}">
                <a16:creationId xmlns:a16="http://schemas.microsoft.com/office/drawing/2014/main" id="{CD1A6278-17FA-5578-3C0B-D1E7C4AF30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5" b="18695"/>
          <a:stretch/>
        </p:blipFill>
        <p:spPr>
          <a:xfrm>
            <a:off x="774147" y="1822012"/>
            <a:ext cx="5161790" cy="3231770"/>
          </a:xfrm>
          <a:prstGeom prst="rect">
            <a:avLst/>
          </a:prstGeom>
        </p:spPr>
      </p:pic>
      <p:sp>
        <p:nvSpPr>
          <p:cNvPr id="14" name="TextBox 14">
            <a:extLst>
              <a:ext uri="{FF2B5EF4-FFF2-40B4-BE49-F238E27FC236}">
                <a16:creationId xmlns:a16="http://schemas.microsoft.com/office/drawing/2014/main" id="{D87DA5DE-12CE-FCF5-7C56-0126B5490165}"/>
              </a:ext>
            </a:extLst>
          </p:cNvPr>
          <p:cNvSpPr txBox="1"/>
          <p:nvPr/>
        </p:nvSpPr>
        <p:spPr>
          <a:xfrm>
            <a:off x="6116671" y="2174793"/>
            <a:ext cx="56960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Dydd Llun 10 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Dydd Gwener 14 Tachwedd</a:t>
            </a: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837D2364-A12E-E679-7135-37A3E5843840}"/>
              </a:ext>
            </a:extLst>
          </p:cNvPr>
          <p:cNvSpPr txBox="1"/>
          <p:nvPr/>
        </p:nvSpPr>
        <p:spPr>
          <a:xfrm>
            <a:off x="8964699" y="3746329"/>
            <a:ext cx="27351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Dydd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Llun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 10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Tachwedd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1B186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23" name="Picture 22" descr="Logo Diwrnod Sanau Od: testun 'Diwrnod Sanau Od', gyda llythyren cartŵn 'O' yn gwisgo sanau od wrth ymyl y testun">
            <a:extLst>
              <a:ext uri="{FF2B5EF4-FFF2-40B4-BE49-F238E27FC236}">
                <a16:creationId xmlns:a16="http://schemas.microsoft.com/office/drawing/2014/main" id="{65100C68-CB00-37D6-94B8-E9CD1BAC12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769" y="1938863"/>
            <a:ext cx="3241962" cy="458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84795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bccbc96-af04-4c8c-a002-92e5729f6d1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2FCE4F0A76F244817BE5D12AE8DE93" ma:contentTypeVersion="15" ma:contentTypeDescription="Create a new document." ma:contentTypeScope="" ma:versionID="261cd8f81ff739f4546429ce88e44322">
  <xsd:schema xmlns:xsd="http://www.w3.org/2001/XMLSchema" xmlns:xs="http://www.w3.org/2001/XMLSchema" xmlns:p="http://schemas.microsoft.com/office/2006/metadata/properties" xmlns:ns2="1bccbc96-af04-4c8c-a002-92e5729f6d1d" xmlns:ns3="34858e37-85ad-4cb7-a6dd-764ad60bbc1a" targetNamespace="http://schemas.microsoft.com/office/2006/metadata/properties" ma:root="true" ma:fieldsID="6bc0fa1ed687562b5d53d0f7866323f1" ns2:_="" ns3:_="">
    <xsd:import namespace="1bccbc96-af04-4c8c-a002-92e5729f6d1d"/>
    <xsd:import namespace="34858e37-85ad-4cb7-a6dd-764ad60bbc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ccbc96-af04-4c8c-a002-92e5729f6d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8eb062c-d763-48f9-a1b1-826b13cffd4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858e37-85ad-4cb7-a6dd-764ad60bbc1a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297B02-C83E-4E54-9598-ACA2CC893A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9EC1079-AD8B-4596-AB2F-DAF24AC9569B}">
  <ds:schemaRefs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schemas.openxmlformats.org/package/2006/metadata/core-properties"/>
    <ds:schemaRef ds:uri="34858e37-85ad-4cb7-a6dd-764ad60bbc1a"/>
    <ds:schemaRef ds:uri="http://www.w3.org/XML/1998/namespace"/>
    <ds:schemaRef ds:uri="1bccbc96-af04-4c8c-a002-92e5729f6d1d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934709CA-A753-4B95-9E85-FBB30DDF5E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ccbc96-af04-4c8c-a002-92e5729f6d1d"/>
    <ds:schemaRef ds:uri="34858e37-85ad-4cb7-a6dd-764ad60bbc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81</Words>
  <Application>Microsoft Office PowerPoint</Application>
  <PresentationFormat>Widescreen</PresentationFormat>
  <Paragraphs>16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1_Office Theme</vt:lpstr>
      <vt:lpstr>Office Theme</vt:lpstr>
      <vt:lpstr>2_Office Theme</vt:lpstr>
      <vt:lpstr>Gweithgaredd ysgol gyfan ar Diwrnod Sanau Od </vt:lpstr>
      <vt:lpstr>Dangoswch eich sanau od!</vt:lpstr>
      <vt:lpstr>Ein sanau</vt:lpstr>
      <vt:lpstr>Ein hosan garedigrwydd</vt:lpstr>
      <vt:lpstr>Gwneud pethau clên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Jess Alborough</dc:creator>
  <cp:lastModifiedBy>F Dafydd (Adnodd Cyfyngedig)</cp:lastModifiedBy>
  <cp:revision>2</cp:revision>
  <dcterms:created xsi:type="dcterms:W3CDTF">2025-09-16T14:48:24Z</dcterms:created>
  <dcterms:modified xsi:type="dcterms:W3CDTF">2025-11-04T12:17:07Z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0x010100802FCE4F0A76F244817BE5D12AE8DE93</vt:lpwstr>
  </property>
  <property fmtid="{D5CDD505-2E9C-101B-9397-08002B2CF9AE}" pid="3" name="MediaServiceImageTags">
    <vt:lpwstr/>
  </property>
</Properties>
</file>