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notesMasterIdLst>
    <p:notesMasterId r:id="rId11"/>
  </p:notesMasterIdLst>
  <p:handoutMasterIdLst>
    <p:handoutMasterId r:id="rId12"/>
  </p:handoutMasterIdLst>
  <p:sldIdLst>
    <p:sldId id="564" r:id="rId2"/>
    <p:sldId id="393" r:id="rId3"/>
    <p:sldId id="666" r:id="rId4"/>
    <p:sldId id="652" r:id="rId5"/>
    <p:sldId id="667" r:id="rId6"/>
    <p:sldId id="668" r:id="rId7"/>
    <p:sldId id="669" r:id="rId8"/>
    <p:sldId id="670" r:id="rId9"/>
    <p:sldId id="622" r:id="rId10"/>
  </p:sldIdLst>
  <p:sldSz cx="12192000" cy="6858000"/>
  <p:notesSz cx="6797675" cy="9928225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6" userDrawn="1">
          <p15:clr>
            <a:srgbClr val="A4A3A4"/>
          </p15:clr>
        </p15:guide>
        <p15:guide id="2" pos="7242" userDrawn="1">
          <p15:clr>
            <a:srgbClr val="A4A3A4"/>
          </p15:clr>
        </p15:guide>
        <p15:guide id="3" orient="horz" pos="709" userDrawn="1">
          <p15:clr>
            <a:srgbClr val="A4A3A4"/>
          </p15:clr>
        </p15:guide>
        <p15:guide id="4" pos="438" userDrawn="1">
          <p15:clr>
            <a:srgbClr val="A4A3A4"/>
          </p15:clr>
        </p15:guide>
        <p15:guide id="5" pos="3024" userDrawn="1">
          <p15:clr>
            <a:srgbClr val="A4A3A4"/>
          </p15:clr>
        </p15:guide>
        <p15:guide id="6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beer" initials="mb" lastIdx="7" clrIdx="0">
    <p:extLst>
      <p:ext uri="{19B8F6BF-5375-455C-9EA6-DF929625EA0E}">
        <p15:presenceInfo xmlns:p15="http://schemas.microsoft.com/office/powerpoint/2012/main" userId="69767650f15fed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B73"/>
    <a:srgbClr val="817FAB"/>
    <a:srgbClr val="3E3B7E"/>
    <a:srgbClr val="1A0000"/>
    <a:srgbClr val="019CDF"/>
    <a:srgbClr val="C5C4E5"/>
    <a:srgbClr val="494973"/>
    <a:srgbClr val="F1FADC"/>
    <a:srgbClr val="097EC1"/>
    <a:srgbClr val="706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47" autoAdjust="0"/>
  </p:normalViewPr>
  <p:slideViewPr>
    <p:cSldViewPr>
      <p:cViewPr varScale="1">
        <p:scale>
          <a:sx n="57" d="100"/>
          <a:sy n="57" d="100"/>
        </p:scale>
        <p:origin x="268" y="52"/>
      </p:cViewPr>
      <p:guideLst>
        <p:guide orient="horz" pos="2886"/>
        <p:guide pos="7242"/>
        <p:guide orient="horz" pos="709"/>
        <p:guide pos="438"/>
        <p:guide pos="3024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-11286"/>
    </p:cViewPr>
  </p:sorterViewPr>
  <p:notesViewPr>
    <p:cSldViewPr>
      <p:cViewPr>
        <p:scale>
          <a:sx n="50" d="100"/>
          <a:sy n="50" d="100"/>
        </p:scale>
        <p:origin x="3600" y="43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41" cy="496411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516"/>
            <a:ext cx="2945841" cy="496411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8755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0" y="496888"/>
            <a:ext cx="5308600" cy="2987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58357" y="3982021"/>
            <a:ext cx="6209589" cy="5447495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66" y="9429516"/>
            <a:ext cx="2946925" cy="496411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345F8681-0C06-402A-AC2E-8A9454B4141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1808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3427413" cy="1928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47649" y="3420022"/>
            <a:ext cx="6429375" cy="5267175"/>
          </a:xfrm>
        </p:spPr>
        <p:txBody>
          <a:bodyPr>
            <a:normAutofit/>
          </a:bodyPr>
          <a:lstStyle/>
          <a:p>
            <a:pPr marL="0" lvl="1" eaLnBrk="1" hangingPunct="1">
              <a:spcBef>
                <a:spcPct val="0"/>
              </a:spcBef>
              <a:defRPr/>
            </a:pPr>
            <a:endParaRPr lang="en-GB" altLang="en-US" sz="1000" i="1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FB6AE-4515-4AE9-8CD6-3BEC20437B5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7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58357" y="4748468"/>
            <a:ext cx="6209589" cy="4681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384" indent="-28437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7514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519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524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930B34-1AA0-4B72-87E8-EC7977ED013F}" type="slidenum">
              <a:rPr lang="en-GB" altLang="en-US">
                <a:latin typeface="Calibri" panose="020F0502020204030204" pitchFamily="34" charset="0"/>
              </a:rPr>
              <a:pPr/>
              <a:t>2</a:t>
            </a:fld>
            <a:endParaRPr lang="en-GB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0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88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2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F8681-0C06-402A-AC2E-8A9454B41412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40953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F8681-0C06-402A-AC2E-8A9454B41412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0560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F8681-0C06-402A-AC2E-8A9454B41412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96174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Diweddwch y sesiwn ac atgoffwch bawb</a:t>
            </a:r>
            <a:r>
              <a:rPr lang="cy-GB" sz="1100" baseline="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 am rhaglen ehangach a’r </a:t>
            </a: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adnoddau</a:t>
            </a:r>
            <a:r>
              <a:rPr lang="cy-GB" sz="1100" baseline="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 sydd ar gael</a:t>
            </a: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cy-GB" sz="1100" noProof="0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1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1"/>
            <a:ext cx="8724592" cy="4461468"/>
            <a:chOff x="1" y="0"/>
            <a:chExt cx="6543444" cy="3346101"/>
          </a:xfrm>
        </p:grpSpPr>
        <p:sp>
          <p:nvSpPr>
            <p:cNvPr id="9" name="Parallelogram 8"/>
            <p:cNvSpPr/>
            <p:nvPr/>
          </p:nvSpPr>
          <p:spPr>
            <a:xfrm>
              <a:off x="872397" y="0"/>
              <a:ext cx="5671048" cy="3346101"/>
            </a:xfrm>
            <a:custGeom>
              <a:avLst/>
              <a:gdLst/>
              <a:ahLst/>
              <a:cxnLst/>
              <a:rect l="l" t="t" r="r" b="b"/>
              <a:pathLst>
                <a:path w="5671048" h="3346101">
                  <a:moveTo>
                    <a:pt x="1554431" y="0"/>
                  </a:moveTo>
                  <a:lnTo>
                    <a:pt x="5671048" y="0"/>
                  </a:lnTo>
                  <a:cubicBezTo>
                    <a:pt x="5013701" y="227223"/>
                    <a:pt x="4540506" y="870277"/>
                    <a:pt x="4540506" y="1627834"/>
                  </a:cubicBezTo>
                  <a:cubicBezTo>
                    <a:pt x="4540506" y="2049972"/>
                    <a:pt x="4687439" y="2436555"/>
                    <a:pt x="4931829" y="2735178"/>
                  </a:cubicBezTo>
                  <a:lnTo>
                    <a:pt x="4648024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0"/>
              <a:ext cx="2823586" cy="3346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56696" y="1"/>
            <a:ext cx="2335305" cy="4461468"/>
          </a:xfrm>
          <a:custGeom>
            <a:avLst/>
            <a:gdLst/>
            <a:ahLst/>
            <a:cxnLst/>
            <a:rect l="l" t="t" r="r" b="b"/>
            <a:pathLst>
              <a:path w="1751479" h="3346101">
                <a:moveTo>
                  <a:pt x="0" y="0"/>
                </a:moveTo>
                <a:lnTo>
                  <a:pt x="1751479" y="0"/>
                </a:lnTo>
                <a:lnTo>
                  <a:pt x="1751479" y="3054699"/>
                </a:lnTo>
                <a:lnTo>
                  <a:pt x="1751479" y="3346101"/>
                </a:lnTo>
                <a:lnTo>
                  <a:pt x="0" y="334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" y="6728344"/>
            <a:ext cx="12191999" cy="129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7306795" y="1"/>
            <a:ext cx="4885205" cy="4461468"/>
            <a:chOff x="5480096" y="0"/>
            <a:chExt cx="3663904" cy="3346101"/>
          </a:xfrm>
        </p:grpSpPr>
        <p:sp>
          <p:nvSpPr>
            <p:cNvPr id="8" name="Parallelogram 7"/>
            <p:cNvSpPr/>
            <p:nvPr/>
          </p:nvSpPr>
          <p:spPr>
            <a:xfrm>
              <a:off x="5584515" y="0"/>
              <a:ext cx="3559485" cy="3346101"/>
            </a:xfrm>
            <a:custGeom>
              <a:avLst/>
              <a:gdLst/>
              <a:ahLst/>
              <a:cxnLst/>
              <a:rect l="l" t="t" r="r" b="b"/>
              <a:pathLst>
                <a:path w="3559485" h="3346101">
                  <a:moveTo>
                    <a:pt x="1554431" y="0"/>
                  </a:moveTo>
                  <a:lnTo>
                    <a:pt x="3559485" y="0"/>
                  </a:lnTo>
                  <a:lnTo>
                    <a:pt x="3559485" y="1187446"/>
                  </a:lnTo>
                  <a:lnTo>
                    <a:pt x="2556682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480096" y="0"/>
              <a:ext cx="3229704" cy="3295862"/>
            </a:xfrm>
            <a:custGeom>
              <a:avLst/>
              <a:gdLst/>
              <a:ahLst/>
              <a:cxnLst/>
              <a:rect l="l" t="t" r="r" b="b"/>
              <a:pathLst>
                <a:path w="3229704" h="3295862">
                  <a:moveTo>
                    <a:pt x="1228405" y="0"/>
                  </a:moveTo>
                  <a:lnTo>
                    <a:pt x="2001300" y="0"/>
                  </a:lnTo>
                  <a:cubicBezTo>
                    <a:pt x="2706780" y="177704"/>
                    <a:pt x="3229704" y="836989"/>
                    <a:pt x="3229704" y="1622811"/>
                  </a:cubicBezTo>
                  <a:cubicBezTo>
                    <a:pt x="3229704" y="2546812"/>
                    <a:pt x="2506710" y="3295862"/>
                    <a:pt x="1614852" y="3295862"/>
                  </a:cubicBezTo>
                  <a:cubicBezTo>
                    <a:pt x="722994" y="3295862"/>
                    <a:pt x="0" y="2546812"/>
                    <a:pt x="0" y="1622811"/>
                  </a:cubicBezTo>
                  <a:cubicBezTo>
                    <a:pt x="0" y="836989"/>
                    <a:pt x="522924" y="177704"/>
                    <a:pt x="122840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9217" y="1035871"/>
            <a:ext cx="6611811" cy="1976719"/>
          </a:xfrm>
        </p:spPr>
        <p:txBody>
          <a:bodyPr anchor="ctr">
            <a:noAutofit/>
          </a:bodyPr>
          <a:lstStyle>
            <a:lvl1pPr algn="l">
              <a:defRPr sz="5400" b="0" spc="-151">
                <a:solidFill>
                  <a:schemeClr val="bg1"/>
                </a:solidFill>
                <a:latin typeface="+mj-lt"/>
                <a:cs typeface="Miriam" pitchFamily="34" charset="-79"/>
              </a:defRPr>
            </a:lvl1pPr>
          </a:lstStyle>
          <a:p>
            <a:endParaRPr lang="en-US" dirty="0"/>
          </a:p>
        </p:txBody>
      </p:sp>
      <p:pic>
        <p:nvPicPr>
          <p:cNvPr id="12" name="Picture 9" descr="whole school empowerment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571" y="551450"/>
            <a:ext cx="3378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25" y="4751315"/>
            <a:ext cx="5310754" cy="16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826199" y="1358693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195396" y="1358693"/>
            <a:ext cx="3057525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4855235" y="3960097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224432" y="3960097"/>
            <a:ext cx="3057525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rame 7"/>
          <p:cNvSpPr/>
          <p:nvPr userDrawn="1"/>
        </p:nvSpPr>
        <p:spPr>
          <a:xfrm>
            <a:off x="1050512" y="1225785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6" name="Frame 7"/>
          <p:cNvSpPr/>
          <p:nvPr userDrawn="1"/>
        </p:nvSpPr>
        <p:spPr>
          <a:xfrm>
            <a:off x="1050512" y="3827189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7" name="Frame 7"/>
          <p:cNvSpPr/>
          <p:nvPr userDrawn="1"/>
        </p:nvSpPr>
        <p:spPr>
          <a:xfrm flipH="1">
            <a:off x="10752756" y="1225785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8" name="Frame 7"/>
          <p:cNvSpPr/>
          <p:nvPr userDrawn="1"/>
        </p:nvSpPr>
        <p:spPr>
          <a:xfrm flipH="1">
            <a:off x="10752756" y="3827189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8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50692" y="3100371"/>
            <a:ext cx="11490619" cy="871616"/>
            <a:chOff x="371789" y="2426676"/>
            <a:chExt cx="9716345" cy="703385"/>
          </a:xfrm>
        </p:grpSpPr>
        <p:sp>
          <p:nvSpPr>
            <p:cNvPr id="3" name="Rounded Rectangle 2"/>
            <p:cNvSpPr/>
            <p:nvPr userDrawn="1"/>
          </p:nvSpPr>
          <p:spPr>
            <a:xfrm>
              <a:off x="371789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4" name="Rounded Rectangle 3"/>
            <p:cNvSpPr/>
            <p:nvPr userDrawn="1"/>
          </p:nvSpPr>
          <p:spPr>
            <a:xfrm>
              <a:off x="2233858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5" name="Rounded Rectangle 4"/>
            <p:cNvSpPr/>
            <p:nvPr userDrawn="1"/>
          </p:nvSpPr>
          <p:spPr>
            <a:xfrm>
              <a:off x="4095927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6" name="Rounded Rectangle 5"/>
            <p:cNvSpPr/>
            <p:nvPr userDrawn="1"/>
          </p:nvSpPr>
          <p:spPr>
            <a:xfrm>
              <a:off x="5957996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7" name="Rounded Rectangle 6"/>
            <p:cNvSpPr/>
            <p:nvPr userDrawn="1"/>
          </p:nvSpPr>
          <p:spPr>
            <a:xfrm>
              <a:off x="7820065" y="2426676"/>
              <a:ext cx="2268069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159075" y="1714920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700119" y="1714921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94751" y="1714922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6902215" y="4088565"/>
            <a:ext cx="2791764" cy="12593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2496847" y="4088566"/>
            <a:ext cx="2791764" cy="12593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390884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2689027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4987169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7285312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9583455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10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962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846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A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9293" y="0"/>
            <a:ext cx="6152707" cy="6858000"/>
          </a:xfrm>
          <a:prstGeom prst="rect">
            <a:avLst/>
          </a:prstGeom>
          <a:solidFill>
            <a:srgbClr val="19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56443" y="686057"/>
            <a:ext cx="5318407" cy="1312864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38851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869160"/>
            <a:ext cx="4580046" cy="1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6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67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85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772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0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826199" y="1358693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195396" y="1358693"/>
            <a:ext cx="3057525" cy="18288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4855235" y="3960097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224432" y="3960097"/>
            <a:ext cx="3057525" cy="18288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8" name="Frame 7"/>
          <p:cNvSpPr/>
          <p:nvPr userDrawn="1"/>
        </p:nvSpPr>
        <p:spPr>
          <a:xfrm>
            <a:off x="1050511" y="1225784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Frame 7"/>
          <p:cNvSpPr/>
          <p:nvPr userDrawn="1"/>
        </p:nvSpPr>
        <p:spPr>
          <a:xfrm>
            <a:off x="1050511" y="3827188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Frame 7"/>
          <p:cNvSpPr/>
          <p:nvPr userDrawn="1"/>
        </p:nvSpPr>
        <p:spPr>
          <a:xfrm flipH="1">
            <a:off x="10752756" y="1225784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Frame 7"/>
          <p:cNvSpPr/>
          <p:nvPr userDrawn="1"/>
        </p:nvSpPr>
        <p:spPr>
          <a:xfrm flipH="1">
            <a:off x="10752756" y="3827188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891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F8F27-4A71-D846-BC2B-B93386E57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53C3-6B76-AF44-AF38-D5E3E384FCA2}" type="datetimeFigureOut">
              <a:rPr lang="en-US" smtClean="0"/>
              <a:t>8/5/2021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BDE044-BD56-3341-9B12-DF963889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5A7E2-7853-5345-AC26-660DC5A5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DE92AD-B718-B346-A467-A61797A03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7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2"/>
            <a:ext cx="8724592" cy="4461468"/>
            <a:chOff x="1" y="0"/>
            <a:chExt cx="6543444" cy="3346101"/>
          </a:xfrm>
        </p:grpSpPr>
        <p:sp>
          <p:nvSpPr>
            <p:cNvPr id="9" name="Parallelogram 8"/>
            <p:cNvSpPr/>
            <p:nvPr/>
          </p:nvSpPr>
          <p:spPr>
            <a:xfrm>
              <a:off x="872397" y="0"/>
              <a:ext cx="5671048" cy="3346101"/>
            </a:xfrm>
            <a:custGeom>
              <a:avLst/>
              <a:gdLst/>
              <a:ahLst/>
              <a:cxnLst/>
              <a:rect l="l" t="t" r="r" b="b"/>
              <a:pathLst>
                <a:path w="5671048" h="3346101">
                  <a:moveTo>
                    <a:pt x="1554431" y="0"/>
                  </a:moveTo>
                  <a:lnTo>
                    <a:pt x="5671048" y="0"/>
                  </a:lnTo>
                  <a:cubicBezTo>
                    <a:pt x="5013701" y="227223"/>
                    <a:pt x="4540506" y="870277"/>
                    <a:pt x="4540506" y="1627834"/>
                  </a:cubicBezTo>
                  <a:cubicBezTo>
                    <a:pt x="4540506" y="2049972"/>
                    <a:pt x="4687439" y="2436555"/>
                    <a:pt x="4931829" y="2735178"/>
                  </a:cubicBezTo>
                  <a:lnTo>
                    <a:pt x="4648024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0"/>
              <a:ext cx="2823586" cy="3346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56697" y="2"/>
            <a:ext cx="2335305" cy="4461468"/>
          </a:xfrm>
          <a:custGeom>
            <a:avLst/>
            <a:gdLst/>
            <a:ahLst/>
            <a:cxnLst/>
            <a:rect l="l" t="t" r="r" b="b"/>
            <a:pathLst>
              <a:path w="1751479" h="3346101">
                <a:moveTo>
                  <a:pt x="0" y="0"/>
                </a:moveTo>
                <a:lnTo>
                  <a:pt x="1751479" y="0"/>
                </a:lnTo>
                <a:lnTo>
                  <a:pt x="1751479" y="3054699"/>
                </a:lnTo>
                <a:lnTo>
                  <a:pt x="1751479" y="3346101"/>
                </a:lnTo>
                <a:lnTo>
                  <a:pt x="0" y="334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3" y="6728344"/>
            <a:ext cx="12191999" cy="129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7306796" y="2"/>
            <a:ext cx="4885205" cy="4461468"/>
            <a:chOff x="5480096" y="0"/>
            <a:chExt cx="3663904" cy="3346101"/>
          </a:xfrm>
        </p:grpSpPr>
        <p:sp>
          <p:nvSpPr>
            <p:cNvPr id="8" name="Parallelogram 7"/>
            <p:cNvSpPr/>
            <p:nvPr/>
          </p:nvSpPr>
          <p:spPr>
            <a:xfrm>
              <a:off x="5584515" y="0"/>
              <a:ext cx="3559485" cy="3346101"/>
            </a:xfrm>
            <a:custGeom>
              <a:avLst/>
              <a:gdLst/>
              <a:ahLst/>
              <a:cxnLst/>
              <a:rect l="l" t="t" r="r" b="b"/>
              <a:pathLst>
                <a:path w="3559485" h="3346101">
                  <a:moveTo>
                    <a:pt x="1554431" y="0"/>
                  </a:moveTo>
                  <a:lnTo>
                    <a:pt x="3559485" y="0"/>
                  </a:lnTo>
                  <a:lnTo>
                    <a:pt x="3559485" y="1187446"/>
                  </a:lnTo>
                  <a:lnTo>
                    <a:pt x="2556682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480096" y="0"/>
              <a:ext cx="3229704" cy="3295862"/>
            </a:xfrm>
            <a:custGeom>
              <a:avLst/>
              <a:gdLst/>
              <a:ahLst/>
              <a:cxnLst/>
              <a:rect l="l" t="t" r="r" b="b"/>
              <a:pathLst>
                <a:path w="3229704" h="3295862">
                  <a:moveTo>
                    <a:pt x="1228405" y="0"/>
                  </a:moveTo>
                  <a:lnTo>
                    <a:pt x="2001300" y="0"/>
                  </a:lnTo>
                  <a:cubicBezTo>
                    <a:pt x="2706780" y="177704"/>
                    <a:pt x="3229704" y="836989"/>
                    <a:pt x="3229704" y="1622811"/>
                  </a:cubicBezTo>
                  <a:cubicBezTo>
                    <a:pt x="3229704" y="2546812"/>
                    <a:pt x="2506710" y="3295862"/>
                    <a:pt x="1614852" y="3295862"/>
                  </a:cubicBezTo>
                  <a:cubicBezTo>
                    <a:pt x="722994" y="3295862"/>
                    <a:pt x="0" y="2546812"/>
                    <a:pt x="0" y="1622811"/>
                  </a:cubicBezTo>
                  <a:cubicBezTo>
                    <a:pt x="0" y="836989"/>
                    <a:pt x="522924" y="177704"/>
                    <a:pt x="122840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9217" y="1035872"/>
            <a:ext cx="6611811" cy="1976719"/>
          </a:xfrm>
        </p:spPr>
        <p:txBody>
          <a:bodyPr anchor="ctr">
            <a:noAutofit/>
          </a:bodyPr>
          <a:lstStyle>
            <a:lvl1pPr algn="l">
              <a:defRPr sz="6400" b="0" spc="-151">
                <a:solidFill>
                  <a:schemeClr val="bg1"/>
                </a:solidFill>
                <a:latin typeface="+mj-lt"/>
                <a:cs typeface="Miriam" pitchFamily="34" charset="-79"/>
              </a:defRPr>
            </a:lvl1pPr>
          </a:lstStyle>
          <a:p>
            <a:endParaRPr lang="en-US" dirty="0"/>
          </a:p>
        </p:txBody>
      </p:sp>
      <p:pic>
        <p:nvPicPr>
          <p:cNvPr id="12" name="Picture 9" descr="whole school empowerment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571" y="551451"/>
            <a:ext cx="3378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25" y="4751315"/>
            <a:ext cx="5310754" cy="16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7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EA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9293" y="0"/>
            <a:ext cx="6152707" cy="6858000"/>
          </a:xfrm>
          <a:prstGeom prst="rect">
            <a:avLst/>
          </a:prstGeom>
          <a:solidFill>
            <a:srgbClr val="19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56445" y="686057"/>
            <a:ext cx="5318407" cy="1312864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38851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869160"/>
            <a:ext cx="4580046" cy="1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5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1" y="-1"/>
            <a:ext cx="12192001" cy="900953"/>
            <a:chOff x="-1" y="-952499"/>
            <a:chExt cx="12192001" cy="1257301"/>
          </a:xfrm>
          <a:solidFill>
            <a:schemeClr val="accent1"/>
          </a:solidFill>
        </p:grpSpPr>
        <p:sp>
          <p:nvSpPr>
            <p:cNvPr id="8" name="Parallelogram 7"/>
            <p:cNvSpPr/>
            <p:nvPr/>
          </p:nvSpPr>
          <p:spPr>
            <a:xfrm>
              <a:off x="1099017" y="-952499"/>
              <a:ext cx="10687051" cy="1257301"/>
            </a:xfrm>
            <a:prstGeom prst="parallelogram">
              <a:avLst>
                <a:gd name="adj" fmla="val 464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/>
            <p:cNvSpPr/>
            <p:nvPr/>
          </p:nvSpPr>
          <p:spPr>
            <a:xfrm>
              <a:off x="35956" y="-952499"/>
              <a:ext cx="1638300" cy="1257300"/>
            </a:xfrm>
            <a:prstGeom prst="parallelogram">
              <a:avLst>
                <a:gd name="adj" fmla="val 464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553700" y="-951174"/>
              <a:ext cx="1638300" cy="12559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1" y="-951174"/>
              <a:ext cx="628651" cy="12559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 userDrawn="1"/>
        </p:nvSpPr>
        <p:spPr>
          <a:xfrm>
            <a:off x="-1" y="6237312"/>
            <a:ext cx="12192001" cy="62068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889" y="5577"/>
            <a:ext cx="11207759" cy="89217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1173708"/>
            <a:ext cx="10667999" cy="490772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0" y="6345000"/>
            <a:ext cx="1359032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2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50" r:id="rId4"/>
    <p:sldLayoutId id="2147484352" r:id="rId5"/>
    <p:sldLayoutId id="2147484348" r:id="rId6"/>
    <p:sldLayoutId id="2147484414" r:id="rId7"/>
    <p:sldLayoutId id="2147484408" r:id="rId8"/>
    <p:sldLayoutId id="2147484409" r:id="rId9"/>
    <p:sldLayoutId id="2147484410" r:id="rId10"/>
    <p:sldLayoutId id="2147484411" r:id="rId11"/>
    <p:sldLayoutId id="2147484412" r:id="rId12"/>
    <p:sldLayoutId id="2147484415" r:id="rId13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youtu.be/m0pLe2tzx_o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91344" y="747840"/>
            <a:ext cx="7078951" cy="2897184"/>
          </a:xfrm>
        </p:spPr>
        <p:txBody>
          <a:bodyPr/>
          <a:lstStyle/>
          <a:p>
            <a:r>
              <a:rPr lang="cy-GB" sz="48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  <a:t>Wythnos Gwrth-fwlio 2019: Mae Newid yn Dechrau Gyda Ni</a:t>
            </a:r>
            <a:br>
              <a:rPr lang="cy-GB" sz="48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</a:br>
            <a:r>
              <a:rPr lang="cy-GB" sz="32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  <a:t>Cynllun Cyfarfod ar gyfer Ysgolion Cynradd – PPT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69"/>
          <a:stretch/>
        </p:blipFill>
        <p:spPr>
          <a:xfrm>
            <a:off x="8096927" y="2060848"/>
            <a:ext cx="3759714" cy="2299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772" y="620688"/>
            <a:ext cx="3551745" cy="14401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1921" y="1075383"/>
            <a:ext cx="2962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i="1" dirty="0">
                <a:latin typeface="Tempus Sans ITC" panose="04020404030D07020202" pitchFamily="82" charset="0"/>
              </a:rPr>
              <a:t> </a:t>
            </a:r>
            <a:r>
              <a:rPr lang="cy-GB" sz="4400" b="1" i="1" dirty="0">
                <a:latin typeface="Tempus Sans ITC" panose="04020404030D07020202" pitchFamily="82" charset="0"/>
              </a:rPr>
              <a:t>GRYMUSO</a:t>
            </a:r>
            <a:endParaRPr lang="en-GB" sz="4400" i="1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6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b="1" noProof="0" dirty="0"/>
              <a:t>Pryd oedd y tro diwethaf y gwnaeth rhywun...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226878" y="1067908"/>
            <a:ext cx="3600399" cy="1088505"/>
            <a:chOff x="983432" y="2163682"/>
            <a:chExt cx="6048672" cy="2657354"/>
          </a:xfrm>
        </p:grpSpPr>
        <p:sp>
          <p:nvSpPr>
            <p:cNvPr id="13" name="TextBox 2"/>
            <p:cNvSpPr txBox="1">
              <a:spLocks noChangeArrowheads="1"/>
            </p:cNvSpPr>
            <p:nvPr/>
          </p:nvSpPr>
          <p:spPr bwMode="auto">
            <a:xfrm>
              <a:off x="1250287" y="2189452"/>
              <a:ext cx="5781817" cy="1427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3200" b="1" dirty="0">
                <a:solidFill>
                  <a:srgbClr val="1E1F73"/>
                </a:solidFill>
                <a:latin typeface="+mn-lt"/>
              </a:endParaRPr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3610" y="1055474"/>
            <a:ext cx="3600399" cy="1088505"/>
            <a:chOff x="983432" y="2163682"/>
            <a:chExt cx="6048672" cy="2657354"/>
          </a:xfrm>
        </p:grpSpPr>
        <p:sp>
          <p:nvSpPr>
            <p:cNvPr id="15" name="TextBox 2"/>
            <p:cNvSpPr txBox="1">
              <a:spLocks noChangeArrowheads="1"/>
            </p:cNvSpPr>
            <p:nvPr/>
          </p:nvSpPr>
          <p:spPr bwMode="auto">
            <a:xfrm>
              <a:off x="1250285" y="2772129"/>
              <a:ext cx="5781817" cy="1427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3200" b="1" dirty="0">
                <a:solidFill>
                  <a:srgbClr val="1E1F73"/>
                </a:solidFill>
                <a:latin typeface="+mn-lt"/>
              </a:endParaRPr>
            </a:p>
          </p:txBody>
        </p:sp>
        <p:sp>
          <p:nvSpPr>
            <p:cNvPr id="16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45937" y="2348880"/>
            <a:ext cx="3600399" cy="1088505"/>
            <a:chOff x="983432" y="2163682"/>
            <a:chExt cx="6048672" cy="2657354"/>
          </a:xfrm>
        </p:grpSpPr>
        <p:sp>
          <p:nvSpPr>
            <p:cNvPr id="18" name="TextBox 2"/>
            <p:cNvSpPr txBox="1">
              <a:spLocks noChangeArrowheads="1"/>
            </p:cNvSpPr>
            <p:nvPr/>
          </p:nvSpPr>
          <p:spPr bwMode="auto">
            <a:xfrm>
              <a:off x="1221984" y="2695509"/>
              <a:ext cx="5781817" cy="1427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3200" b="1" dirty="0">
                <a:solidFill>
                  <a:srgbClr val="1E1F73"/>
                </a:solidFill>
                <a:latin typeface="+mn-lt"/>
              </a:endParaRPr>
            </a:p>
          </p:txBody>
        </p:sp>
        <p:sp>
          <p:nvSpPr>
            <p:cNvPr id="19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472264" y="1038532"/>
            <a:ext cx="3600399" cy="1102776"/>
            <a:chOff x="983432" y="2128842"/>
            <a:chExt cx="6048672" cy="2692194"/>
          </a:xfrm>
        </p:grpSpPr>
        <p:sp>
          <p:nvSpPr>
            <p:cNvPr id="21" name="TextBox 2"/>
            <p:cNvSpPr txBox="1">
              <a:spLocks noChangeArrowheads="1"/>
            </p:cNvSpPr>
            <p:nvPr/>
          </p:nvSpPr>
          <p:spPr bwMode="auto">
            <a:xfrm>
              <a:off x="1250287" y="2128842"/>
              <a:ext cx="5781817" cy="1427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3200" b="1" dirty="0">
                <a:solidFill>
                  <a:srgbClr val="1E1F73"/>
                </a:solidFill>
                <a:latin typeface="+mn-lt"/>
              </a:endParaRPr>
            </a:p>
          </p:txBody>
        </p:sp>
        <p:sp>
          <p:nvSpPr>
            <p:cNvPr id="22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472265" y="2276872"/>
            <a:ext cx="3600399" cy="1088505"/>
            <a:chOff x="983432" y="2163682"/>
            <a:chExt cx="6048672" cy="2657354"/>
          </a:xfrm>
        </p:grpSpPr>
        <p:sp>
          <p:nvSpPr>
            <p:cNvPr id="24" name="TextBox 2"/>
            <p:cNvSpPr txBox="1">
              <a:spLocks noChangeArrowheads="1"/>
            </p:cNvSpPr>
            <p:nvPr/>
          </p:nvSpPr>
          <p:spPr bwMode="auto">
            <a:xfrm>
              <a:off x="1193052" y="2609041"/>
              <a:ext cx="5781817" cy="1427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3200" b="1" dirty="0">
                <a:solidFill>
                  <a:srgbClr val="1E1F73"/>
                </a:solidFill>
                <a:latin typeface="+mn-lt"/>
              </a:endParaRPr>
            </a:p>
          </p:txBody>
        </p:sp>
        <p:sp>
          <p:nvSpPr>
            <p:cNvPr id="25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F76ED79-7C59-4086-B1B1-E08AE03BE022}"/>
              </a:ext>
            </a:extLst>
          </p:cNvPr>
          <p:cNvSpPr/>
          <p:nvPr/>
        </p:nvSpPr>
        <p:spPr>
          <a:xfrm>
            <a:off x="258028" y="4306311"/>
            <a:ext cx="5940188" cy="204645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Rhannwch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hynny mewn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parau</a:t>
            </a:r>
            <a:endParaRPr lang="en-GB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Pryd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oedd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tro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diwethaf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digwyddodd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y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pethau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chi?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Sut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oedd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hynny’n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gwneud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chi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deimlo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576B38FC-78F0-5942-B083-1B3A3E8C3E77}"/>
              </a:ext>
            </a:extLst>
          </p:cNvPr>
          <p:cNvSpPr/>
          <p:nvPr/>
        </p:nvSpPr>
        <p:spPr>
          <a:xfrm>
            <a:off x="6198216" y="4306312"/>
            <a:ext cx="5730432" cy="204645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GB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	</a:t>
            </a:r>
            <a:r>
              <a:rPr lang="en-GB" sz="2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Trafodwch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Sut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lefydd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fyddai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ysgolion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na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bai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neb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yn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gwneud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y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pethau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hyn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52" y="2246318"/>
            <a:ext cx="2580816" cy="239883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13771" y="1999363"/>
            <a:ext cx="2897992" cy="2876044"/>
          </a:xfrm>
          <a:prstGeom prst="rect">
            <a:avLst/>
          </a:prstGeom>
        </p:spPr>
      </p:pic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BA7E43FA-94E8-4DAC-B725-099B46F364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" y="6413449"/>
            <a:ext cx="2304256" cy="4445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739828" y="1304706"/>
            <a:ext cx="45111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•	</a:t>
            </a:r>
            <a:r>
              <a:rPr lang="en-GB" sz="3000" b="1" dirty="0" err="1">
                <a:solidFill>
                  <a:srgbClr val="1F3B73"/>
                </a:solidFill>
                <a:latin typeface="+mn-lt"/>
              </a:rPr>
              <a:t>Eich</a:t>
            </a:r>
            <a:r>
              <a:rPr lang="en-GB" sz="30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3000" b="1" dirty="0" err="1">
                <a:solidFill>
                  <a:srgbClr val="1F3B73"/>
                </a:solidFill>
                <a:latin typeface="+mn-lt"/>
              </a:rPr>
              <a:t>cynnwys</a:t>
            </a:r>
            <a:r>
              <a:rPr lang="en-GB" sz="3000" b="1" dirty="0">
                <a:solidFill>
                  <a:srgbClr val="1F3B73"/>
                </a:solidFill>
                <a:latin typeface="+mn-lt"/>
              </a:rPr>
              <a:t> chi?</a:t>
            </a:r>
          </a:p>
        </p:txBody>
      </p:sp>
      <p:sp>
        <p:nvSpPr>
          <p:cNvPr id="4" name="Rectangle 3"/>
          <p:cNvSpPr/>
          <p:nvPr/>
        </p:nvSpPr>
        <p:spPr>
          <a:xfrm>
            <a:off x="4226877" y="1165963"/>
            <a:ext cx="34786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 err="1">
                <a:solidFill>
                  <a:srgbClr val="1F3B73"/>
                </a:solidFill>
              </a:rPr>
              <a:t>Gofyn</a:t>
            </a:r>
            <a:r>
              <a:rPr lang="en-GB" sz="3000" b="1" dirty="0">
                <a:solidFill>
                  <a:srgbClr val="1F3B73"/>
                </a:solidFill>
              </a:rPr>
              <a:t> </a:t>
            </a:r>
            <a:r>
              <a:rPr lang="en-GB" sz="3000" b="1" dirty="0" err="1">
                <a:solidFill>
                  <a:srgbClr val="1F3B73"/>
                </a:solidFill>
              </a:rPr>
              <a:t>sut</a:t>
            </a:r>
            <a:r>
              <a:rPr lang="en-GB" sz="3000" b="1" dirty="0">
                <a:solidFill>
                  <a:srgbClr val="1F3B73"/>
                </a:solidFill>
              </a:rPr>
              <a:t> </a:t>
            </a:r>
            <a:r>
              <a:rPr lang="en-GB" sz="3000" b="1" dirty="0" err="1">
                <a:solidFill>
                  <a:srgbClr val="1F3B73"/>
                </a:solidFill>
              </a:rPr>
              <a:t>ydych</a:t>
            </a:r>
            <a:r>
              <a:rPr lang="en-GB" sz="3000" b="1" dirty="0">
                <a:solidFill>
                  <a:srgbClr val="1F3B73"/>
                </a:solidFill>
              </a:rPr>
              <a:t> chi?</a:t>
            </a:r>
          </a:p>
        </p:txBody>
      </p:sp>
      <p:sp>
        <p:nvSpPr>
          <p:cNvPr id="5" name="Rectangle 4"/>
          <p:cNvSpPr/>
          <p:nvPr/>
        </p:nvSpPr>
        <p:spPr>
          <a:xfrm>
            <a:off x="8622656" y="1254738"/>
            <a:ext cx="349647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000" b="1" dirty="0" err="1">
                <a:solidFill>
                  <a:srgbClr val="1F3B73"/>
                </a:solidFill>
                <a:latin typeface="+mn-lt"/>
              </a:rPr>
              <a:t>Eich</a:t>
            </a:r>
            <a:r>
              <a:rPr lang="en-GB" sz="30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3000" b="1" dirty="0" err="1">
                <a:solidFill>
                  <a:srgbClr val="1F3B73"/>
                </a:solidFill>
                <a:latin typeface="+mn-lt"/>
              </a:rPr>
              <a:t>canmol</a:t>
            </a:r>
            <a:r>
              <a:rPr lang="en-GB" sz="3000" b="1" dirty="0">
                <a:solidFill>
                  <a:srgbClr val="1F3B73"/>
                </a:solidFill>
                <a:latin typeface="+mn-lt"/>
              </a:rPr>
              <a:t> chi? </a:t>
            </a:r>
          </a:p>
        </p:txBody>
      </p:sp>
      <p:sp>
        <p:nvSpPr>
          <p:cNvPr id="7" name="Rectangle 6"/>
          <p:cNvSpPr/>
          <p:nvPr/>
        </p:nvSpPr>
        <p:spPr>
          <a:xfrm>
            <a:off x="-798915" y="2566386"/>
            <a:ext cx="48253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•	</a:t>
            </a:r>
            <a:r>
              <a:rPr lang="en-GB" sz="3000" b="1" dirty="0" err="1">
                <a:solidFill>
                  <a:srgbClr val="1F3B73"/>
                </a:solidFill>
                <a:latin typeface="+mn-lt"/>
              </a:rPr>
              <a:t>Gwenu</a:t>
            </a:r>
            <a:r>
              <a:rPr lang="en-GB" sz="30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3000" b="1" dirty="0" err="1">
                <a:solidFill>
                  <a:srgbClr val="1F3B73"/>
                </a:solidFill>
                <a:latin typeface="+mn-lt"/>
              </a:rPr>
              <a:t>arnoch</a:t>
            </a:r>
            <a:r>
              <a:rPr lang="en-GB" sz="3000" b="1" dirty="0">
                <a:solidFill>
                  <a:srgbClr val="1F3B73"/>
                </a:solidFill>
                <a:latin typeface="+mn-lt"/>
              </a:rPr>
              <a:t> chi?</a:t>
            </a:r>
          </a:p>
        </p:txBody>
      </p:sp>
      <p:sp>
        <p:nvSpPr>
          <p:cNvPr id="8" name="Rectangle 7"/>
          <p:cNvSpPr/>
          <p:nvPr/>
        </p:nvSpPr>
        <p:spPr>
          <a:xfrm>
            <a:off x="8698127" y="2471535"/>
            <a:ext cx="3007555" cy="548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sz="3000" b="1" dirty="0">
                <a:solidFill>
                  <a:srgbClr val="1F3B73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Eich helpu chi?</a:t>
            </a:r>
            <a:endParaRPr lang="en-GB" sz="3000" b="1" dirty="0">
              <a:solidFill>
                <a:srgbClr val="1F3B73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Gwnewch y newid yr hoffech chi ei weld...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5FDC2E-3180-EB4D-ABB4-5659A743F81C}"/>
              </a:ext>
            </a:extLst>
          </p:cNvPr>
          <p:cNvSpPr/>
          <p:nvPr/>
        </p:nvSpPr>
        <p:spPr>
          <a:xfrm>
            <a:off x="3743040" y="3058434"/>
            <a:ext cx="4682331" cy="255632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8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Trafodwch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(2-3 </a:t>
            </a:r>
            <a:r>
              <a:rPr lang="en-GB" sz="28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munud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Pwy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sy’n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gyfrifol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am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sicrhau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bod y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pethau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hyn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yn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cael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eu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dweud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</a:rPr>
              <a:t>?”</a:t>
            </a: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DFB8D3AE-EAAC-E34A-BC97-88D05E143B90}"/>
              </a:ext>
            </a:extLst>
          </p:cNvPr>
          <p:cNvSpPr/>
          <p:nvPr/>
        </p:nvSpPr>
        <p:spPr>
          <a:xfrm>
            <a:off x="2423591" y="1194531"/>
            <a:ext cx="2258223" cy="1281754"/>
          </a:xfrm>
          <a:prstGeom prst="wedgeRoundRectCallout">
            <a:avLst>
              <a:gd name="adj1" fmla="val 30651"/>
              <a:gd name="adj2" fmla="val 74292"/>
              <a:gd name="adj3" fmla="val 16667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Fyddet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ti’n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hoffi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cymryd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rhan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?”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7A20179E-A110-8345-AAC4-502F37550207}"/>
              </a:ext>
            </a:extLst>
          </p:cNvPr>
          <p:cNvSpPr/>
          <p:nvPr/>
        </p:nvSpPr>
        <p:spPr>
          <a:xfrm>
            <a:off x="9693797" y="1920544"/>
            <a:ext cx="1819530" cy="1137890"/>
          </a:xfrm>
          <a:prstGeom prst="wedgeRoundRectCallout">
            <a:avLst>
              <a:gd name="adj1" fmla="val -61579"/>
              <a:gd name="adj2" fmla="val 16514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entury Gothic" panose="020B0502020202020204" pitchFamily="34" charset="0"/>
              </a:rPr>
              <a:t>“Galli di eistedd gyda fi!”</a:t>
            </a:r>
            <a:endParaRPr 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44A287F0-5FA1-8C41-8669-EF9B43D17CA8}"/>
              </a:ext>
            </a:extLst>
          </p:cNvPr>
          <p:cNvSpPr/>
          <p:nvPr/>
        </p:nvSpPr>
        <p:spPr>
          <a:xfrm>
            <a:off x="6960096" y="1052536"/>
            <a:ext cx="2290903" cy="1584376"/>
          </a:xfrm>
          <a:prstGeom prst="wedgeRoundRectCallout">
            <a:avLst>
              <a:gd name="adj1" fmla="val -26993"/>
              <a:gd name="adj2" fmla="val 74292"/>
              <a:gd name="adj3" fmla="val 16667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“Fe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wnest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ti’n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dda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iawn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fy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marn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”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C6C092E0-B9FD-7649-8397-112F9E90C1DD}"/>
              </a:ext>
            </a:extLst>
          </p:cNvPr>
          <p:cNvSpPr/>
          <p:nvPr/>
        </p:nvSpPr>
        <p:spPr>
          <a:xfrm>
            <a:off x="1127448" y="4221088"/>
            <a:ext cx="2088089" cy="1806403"/>
          </a:xfrm>
          <a:prstGeom prst="wedgeRoundRectCallout">
            <a:avLst>
              <a:gd name="adj1" fmla="val 64350"/>
              <a:gd name="adj2" fmla="val 9107"/>
              <a:gd name="adj3" fmla="val 16667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Wnest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ti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fwynhau’r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egwyl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?”</a:t>
            </a: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A63F546C-9AFA-B841-8874-7FBCAF476DAB}"/>
              </a:ext>
            </a:extLst>
          </p:cNvPr>
          <p:cNvSpPr/>
          <p:nvPr/>
        </p:nvSpPr>
        <p:spPr>
          <a:xfrm>
            <a:off x="4911191" y="1054492"/>
            <a:ext cx="1819529" cy="1259096"/>
          </a:xfrm>
          <a:prstGeom prst="wedgeEllipseCallout">
            <a:avLst>
              <a:gd name="adj1" fmla="val 2965"/>
              <a:gd name="adj2" fmla="val 69145"/>
            </a:avLst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entury Gothic" panose="020B0502020202020204" pitchFamily="34" charset="0"/>
              </a:rPr>
              <a:t>“Wyt ti’n iawn?”</a:t>
            </a:r>
            <a:endParaRPr 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A9A7B70F-074E-5344-BA21-45927C2801BE}"/>
              </a:ext>
            </a:extLst>
          </p:cNvPr>
          <p:cNvSpPr/>
          <p:nvPr/>
        </p:nvSpPr>
        <p:spPr>
          <a:xfrm>
            <a:off x="8616280" y="4776356"/>
            <a:ext cx="2155035" cy="1515342"/>
          </a:xfrm>
          <a:prstGeom prst="wedgeEllipseCallout">
            <a:avLst>
              <a:gd name="adj1" fmla="val -35227"/>
              <a:gd name="adj2" fmla="val -59019"/>
            </a:avLst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“Alla i dy helpu di?”</a:t>
            </a:r>
            <a:endParaRPr 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5EA39182-5289-744F-A1AE-778B4D64C087}"/>
              </a:ext>
            </a:extLst>
          </p:cNvPr>
          <p:cNvSpPr/>
          <p:nvPr/>
        </p:nvSpPr>
        <p:spPr>
          <a:xfrm>
            <a:off x="132133" y="2300764"/>
            <a:ext cx="2599686" cy="1515340"/>
          </a:xfrm>
          <a:prstGeom prst="wedgeEllipseCallout">
            <a:avLst>
              <a:gd name="adj1" fmla="val 45564"/>
              <a:gd name="adj2" fmla="val 4244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“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Sut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wyt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ti’n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teimlo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?”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167587B5-ACAC-E042-BA7D-D37C3919B29F}"/>
              </a:ext>
            </a:extLst>
          </p:cNvPr>
          <p:cNvSpPr/>
          <p:nvPr/>
        </p:nvSpPr>
        <p:spPr>
          <a:xfrm>
            <a:off x="9480376" y="3244017"/>
            <a:ext cx="2041839" cy="1377557"/>
          </a:xfrm>
          <a:prstGeom prst="wedgeEllipseCallout">
            <a:avLst>
              <a:gd name="adj1" fmla="val -59126"/>
              <a:gd name="adj2" fmla="val -8723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Cynnig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da!”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4D84835-76A1-4133-9B72-A9383138B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0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en-US" sz="3100" b="1" dirty="0" err="1">
                <a:solidFill>
                  <a:schemeClr val="bg1"/>
                </a:solidFill>
              </a:rPr>
              <a:t>Mewn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gwirionedd</a:t>
            </a:r>
            <a:r>
              <a:rPr lang="en-US" sz="3100" b="1" dirty="0">
                <a:solidFill>
                  <a:schemeClr val="bg1"/>
                </a:solidFill>
              </a:rPr>
              <a:t>, </a:t>
            </a:r>
            <a:r>
              <a:rPr lang="en-US" sz="3100" b="1" dirty="0" err="1">
                <a:solidFill>
                  <a:schemeClr val="bg1"/>
                </a:solidFill>
              </a:rPr>
              <a:t>ein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lle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ni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yw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gwneud</a:t>
            </a:r>
            <a:r>
              <a:rPr lang="en-US" sz="3100" b="1" dirty="0">
                <a:solidFill>
                  <a:schemeClr val="bg1"/>
                </a:solidFill>
              </a:rPr>
              <a:t> y </a:t>
            </a:r>
            <a:r>
              <a:rPr lang="en-US" sz="3100" b="1" dirty="0" err="1">
                <a:solidFill>
                  <a:schemeClr val="bg1"/>
                </a:solidFill>
              </a:rPr>
              <a:t>newid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yr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hoffem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ni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ei</a:t>
            </a:r>
            <a:r>
              <a:rPr lang="en-US" sz="3100" b="1" dirty="0">
                <a:solidFill>
                  <a:schemeClr val="bg1"/>
                </a:solidFill>
              </a:rPr>
              <a:t> weld a </a:t>
            </a:r>
            <a:r>
              <a:rPr lang="en-US" sz="3100" b="1" dirty="0" err="1">
                <a:solidFill>
                  <a:schemeClr val="bg1"/>
                </a:solidFill>
              </a:rPr>
              <a:t>sicrhau</a:t>
            </a:r>
            <a:r>
              <a:rPr lang="en-US" sz="3100" b="1" dirty="0">
                <a:solidFill>
                  <a:schemeClr val="bg1"/>
                </a:solidFill>
              </a:rPr>
              <a:t> bod </a:t>
            </a:r>
            <a:r>
              <a:rPr lang="en-US" sz="3100" b="1" dirty="0" err="1">
                <a:solidFill>
                  <a:schemeClr val="bg1"/>
                </a:solidFill>
              </a:rPr>
              <a:t>ein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cymuned</a:t>
            </a:r>
            <a:r>
              <a:rPr lang="en-US" sz="3100" b="1" dirty="0">
                <a:solidFill>
                  <a:schemeClr val="bg1"/>
                </a:solidFill>
              </a:rPr>
              <a:t> (</a:t>
            </a:r>
            <a:r>
              <a:rPr lang="en-US" sz="3100" b="1" dirty="0" err="1">
                <a:solidFill>
                  <a:schemeClr val="bg1"/>
                </a:solidFill>
              </a:rPr>
              <a:t>ar-lein</a:t>
            </a:r>
            <a:r>
              <a:rPr lang="en-US" sz="3100" b="1" dirty="0">
                <a:solidFill>
                  <a:schemeClr val="bg1"/>
                </a:solidFill>
              </a:rPr>
              <a:t> a </a:t>
            </a:r>
            <a:r>
              <a:rPr lang="en-US" sz="3100" b="1" dirty="0" err="1">
                <a:solidFill>
                  <a:schemeClr val="bg1"/>
                </a:solidFill>
              </a:rPr>
              <a:t>wyneb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yn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wyneb</a:t>
            </a:r>
            <a:r>
              <a:rPr lang="en-US" sz="3100" b="1" dirty="0">
                <a:solidFill>
                  <a:schemeClr val="bg1"/>
                </a:solidFill>
              </a:rPr>
              <a:t>) </a:t>
            </a:r>
            <a:r>
              <a:rPr lang="en-US" sz="3100" b="1" dirty="0" err="1">
                <a:solidFill>
                  <a:schemeClr val="bg1"/>
                </a:solidFill>
              </a:rPr>
              <a:t>yn</a:t>
            </a:r>
            <a:r>
              <a:rPr lang="en-US" sz="3100" b="1" dirty="0">
                <a:solidFill>
                  <a:schemeClr val="bg1"/>
                </a:solidFill>
              </a:rPr>
              <a:t> </a:t>
            </a:r>
            <a:r>
              <a:rPr lang="en-US" sz="3100" b="1" dirty="0" err="1">
                <a:solidFill>
                  <a:schemeClr val="bg1"/>
                </a:solidFill>
              </a:rPr>
              <a:t>lle</a:t>
            </a:r>
            <a:r>
              <a:rPr lang="en-US" sz="3100" b="1" dirty="0">
                <a:solidFill>
                  <a:schemeClr val="bg1"/>
                </a:solidFill>
              </a:rPr>
              <a:t> da!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F6C9F6D9-F665-B145-877A-402973BDA074}"/>
              </a:ext>
            </a:extLst>
          </p:cNvPr>
          <p:cNvSpPr txBox="1">
            <a:spLocks/>
          </p:cNvSpPr>
          <p:nvPr/>
        </p:nvSpPr>
        <p:spPr>
          <a:xfrm>
            <a:off x="1127448" y="1196752"/>
            <a:ext cx="9721080" cy="316835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2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C9F339-DFAE-374C-8A1B-CF1458F3539D}"/>
              </a:ext>
            </a:extLst>
          </p:cNvPr>
          <p:cNvGrpSpPr/>
          <p:nvPr/>
        </p:nvGrpSpPr>
        <p:grpSpPr>
          <a:xfrm>
            <a:off x="335360" y="979652"/>
            <a:ext cx="11521280" cy="4248472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CE27257-36C4-F94C-B818-CC9313645FFF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5CBE904-3FD1-6B47-8FA7-4B6FE0F1E6EF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A9C1F53-C221-3342-8F75-6FC3C6A689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3746624-9CF0-F041-B561-56D67480D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231BE8-2E3E-4043-85CB-05630FFA174F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DA4E150-1003-054E-8789-051413FA479C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E62DCDE-7A28-4547-BCAD-E994AA7D5C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864DCB4F-F07C-9040-AF92-82A77CE0B1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31E156C-332C-974B-96DA-0395657980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" t="-6617" r="-205" b="37904"/>
          <a:stretch/>
        </p:blipFill>
        <p:spPr>
          <a:xfrm>
            <a:off x="4343535" y="4114699"/>
            <a:ext cx="3263765" cy="27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93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907" y="2594783"/>
            <a:ext cx="2569964" cy="2569964"/>
          </a:xfrm>
          <a:prstGeom prst="rect">
            <a:avLst/>
          </a:prstGeom>
        </p:spPr>
      </p:pic>
      <p:sp>
        <p:nvSpPr>
          <p:cNvPr id="2" name="Rectangle: Rounded Corners 47">
            <a:extLst>
              <a:ext uri="{FF2B5EF4-FFF2-40B4-BE49-F238E27FC236}">
                <a16:creationId xmlns:a16="http://schemas.microsoft.com/office/drawing/2014/main" id="{C56DAE0E-5935-4A06-9252-671C9450C5A2}"/>
              </a:ext>
            </a:extLst>
          </p:cNvPr>
          <p:cNvSpPr/>
          <p:nvPr/>
        </p:nvSpPr>
        <p:spPr>
          <a:xfrm>
            <a:off x="230962" y="1134637"/>
            <a:ext cx="8384253" cy="98591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Aeth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Dan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i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barti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pen-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blwydd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ystod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y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penwythnos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Fe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wnaeth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Saima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fideo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o Dan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plymio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i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mewn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i’r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pwll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3" name="Rectangle: Rounded Corners 50">
            <a:extLst>
              <a:ext uri="{FF2B5EF4-FFF2-40B4-BE49-F238E27FC236}">
                <a16:creationId xmlns:a16="http://schemas.microsoft.com/office/drawing/2014/main" id="{A821E8B9-6C96-4327-94B1-5E29900CE659}"/>
              </a:ext>
            </a:extLst>
          </p:cNvPr>
          <p:cNvSpPr/>
          <p:nvPr/>
        </p:nvSpPr>
        <p:spPr>
          <a:xfrm>
            <a:off x="262350" y="2216943"/>
            <a:ext cx="8352865" cy="985913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Dywedodd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Saima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bod y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fideo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ddoniol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ond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nid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oedd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Dan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ei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hoffi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Gofynnodd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iddi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hi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ddileu’r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fideo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Gwrthododd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hi. </a:t>
            </a:r>
            <a:endParaRPr lang="en-GB" sz="23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4" name="Rectangle: Rounded Corners 53">
            <a:extLst>
              <a:ext uri="{FF2B5EF4-FFF2-40B4-BE49-F238E27FC236}">
                <a16:creationId xmlns:a16="http://schemas.microsoft.com/office/drawing/2014/main" id="{3F15EE63-5D49-4C42-9B56-407B3A976049}"/>
              </a:ext>
            </a:extLst>
          </p:cNvPr>
          <p:cNvSpPr/>
          <p:nvPr/>
        </p:nvSpPr>
        <p:spPr>
          <a:xfrm>
            <a:off x="273366" y="3302123"/>
            <a:ext cx="8311634" cy="985913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yr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ysgol ddydd Llun,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clywodd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Dan bobl yn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siarad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am y fideo ac yn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chwerthin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am hynny.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Roedd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llawer o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ddisgyblion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wedi’i weld.</a:t>
            </a:r>
            <a:endParaRPr lang="en-GB" sz="22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5" name="Rectangle: Rounded Corners 56">
            <a:extLst>
              <a:ext uri="{FF2B5EF4-FFF2-40B4-BE49-F238E27FC236}">
                <a16:creationId xmlns:a16="http://schemas.microsoft.com/office/drawing/2014/main" id="{B5AD68CA-A667-4C67-B238-87331E4D448A}"/>
              </a:ext>
            </a:extLst>
          </p:cNvPr>
          <p:cNvSpPr/>
          <p:nvPr/>
        </p:nvSpPr>
        <p:spPr>
          <a:xfrm>
            <a:off x="273366" y="4387303"/>
            <a:ext cx="8342914" cy="985913"/>
          </a:xfrm>
          <a:prstGeom prst="round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Fe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wnaeth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Caitlyn,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ffrind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Dan,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ddangos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y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fideo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iddo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Roedd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rhai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disgyblion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wedi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ysgrifennu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pethau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cas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o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dan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y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fideo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</a:t>
            </a:r>
            <a:endParaRPr lang="en-GB" sz="22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294DA6-01DE-C548-8DE7-7DE55673E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2464" y="3212976"/>
            <a:ext cx="2081113" cy="19505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71"/>
          <a:stretch/>
        </p:blipFill>
        <p:spPr>
          <a:xfrm>
            <a:off x="7968208" y="4128069"/>
            <a:ext cx="2666433" cy="207381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69065" y="0"/>
            <a:ext cx="11259584" cy="897754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4310719"/>
            <a:ext cx="2088232" cy="208823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BB3A263E-8850-4C75-96F5-F370C1B2EC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69064" y="146616"/>
            <a:ext cx="7587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accent6"/>
                </a:solidFill>
                <a:latin typeface="+mn-lt"/>
              </a:rPr>
              <a:t>Beth </a:t>
            </a:r>
            <a:r>
              <a:rPr lang="en-GB" sz="3600" b="1" dirty="0" err="1">
                <a:solidFill>
                  <a:schemeClr val="accent6"/>
                </a:solidFill>
                <a:latin typeface="+mn-lt"/>
              </a:rPr>
              <a:t>fyddech</a:t>
            </a:r>
            <a:r>
              <a:rPr lang="en-GB" sz="36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6"/>
                </a:solidFill>
                <a:latin typeface="+mn-lt"/>
              </a:rPr>
              <a:t>chi’n</a:t>
            </a:r>
            <a:r>
              <a:rPr lang="en-GB" sz="36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6"/>
                </a:solidFill>
                <a:latin typeface="+mn-lt"/>
              </a:rPr>
              <a:t>ei</a:t>
            </a:r>
            <a:r>
              <a:rPr lang="en-GB" sz="36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6"/>
                </a:solidFill>
                <a:latin typeface="+mn-lt"/>
              </a:rPr>
              <a:t>newid</a:t>
            </a:r>
            <a:r>
              <a:rPr lang="en-GB" sz="3600" b="1" dirty="0">
                <a:solidFill>
                  <a:schemeClr val="accent6"/>
                </a:solidFill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6760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47">
            <a:extLst>
              <a:ext uri="{FF2B5EF4-FFF2-40B4-BE49-F238E27FC236}">
                <a16:creationId xmlns:a16="http://schemas.microsoft.com/office/drawing/2014/main" id="{C56DAE0E-5935-4A06-9252-671C9450C5A2}"/>
              </a:ext>
            </a:extLst>
          </p:cNvPr>
          <p:cNvSpPr/>
          <p:nvPr/>
        </p:nvSpPr>
        <p:spPr>
          <a:xfrm>
            <a:off x="230962" y="1134637"/>
            <a:ext cx="8384253" cy="1273945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Mae Liam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wrthi’n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rhannu’r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llyfrau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Mathemateg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Mae’n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gweld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rhywbeth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anghwrtais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wedi’i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ysgrifennu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lyfr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Ava.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Mae’n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anwybyddu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hyn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ac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rhoi’r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llyfr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iddi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hi.</a:t>
            </a:r>
          </a:p>
        </p:txBody>
      </p:sp>
      <p:sp>
        <p:nvSpPr>
          <p:cNvPr id="3" name="Rectangle: Rounded Corners 50">
            <a:extLst>
              <a:ext uri="{FF2B5EF4-FFF2-40B4-BE49-F238E27FC236}">
                <a16:creationId xmlns:a16="http://schemas.microsoft.com/office/drawing/2014/main" id="{A821E8B9-6C96-4327-94B1-5E29900CE659}"/>
              </a:ext>
            </a:extLst>
          </p:cNvPr>
          <p:cNvSpPr/>
          <p:nvPr/>
        </p:nvSpPr>
        <p:spPr>
          <a:xfrm>
            <a:off x="225552" y="2480638"/>
            <a:ext cx="8352865" cy="1273945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Mae Ava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edrych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ei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llyfr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Mae “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Rwyt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ti’n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dwp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”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wedi’i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ysgrifennu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draws y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clawr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Mae Ava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rhwbio'r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geiriau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allan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dydy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hi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ddim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dweud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3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wrth</a:t>
            </a:r>
            <a:r>
              <a:rPr lang="en-GB" sz="23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neb.</a:t>
            </a:r>
          </a:p>
        </p:txBody>
      </p:sp>
      <p:sp>
        <p:nvSpPr>
          <p:cNvPr id="4" name="Rectangle: Rounded Corners 53">
            <a:extLst>
              <a:ext uri="{FF2B5EF4-FFF2-40B4-BE49-F238E27FC236}">
                <a16:creationId xmlns:a16="http://schemas.microsoft.com/office/drawing/2014/main" id="{3F15EE63-5D49-4C42-9B56-407B3A976049}"/>
              </a:ext>
            </a:extLst>
          </p:cNvPr>
          <p:cNvSpPr/>
          <p:nvPr/>
        </p:nvSpPr>
        <p:spPr>
          <a:xfrm>
            <a:off x="230962" y="3817762"/>
            <a:ext cx="8311634" cy="985913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diwrnod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wedyn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,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mae’r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un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peth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digwydd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Mae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rhai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disgyblion wrth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fwrdd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Ava yn ei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gwylio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hi’n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rhwbio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hynny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allan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Maen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nhw’n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cychwyn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sibrwd</a:t>
            </a:r>
            <a:r>
              <a:rPr lang="en-GB" sz="22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</a:t>
            </a:r>
          </a:p>
        </p:txBody>
      </p:sp>
      <p:sp>
        <p:nvSpPr>
          <p:cNvPr id="5" name="Rectangle: Rounded Corners 56">
            <a:extLst>
              <a:ext uri="{FF2B5EF4-FFF2-40B4-BE49-F238E27FC236}">
                <a16:creationId xmlns:a16="http://schemas.microsoft.com/office/drawing/2014/main" id="{B5AD68CA-A667-4C67-B238-87331E4D448A}"/>
              </a:ext>
            </a:extLst>
          </p:cNvPr>
          <p:cNvSpPr/>
          <p:nvPr/>
        </p:nvSpPr>
        <p:spPr>
          <a:xfrm>
            <a:off x="210507" y="4882278"/>
            <a:ext cx="8342914" cy="1273945"/>
          </a:xfrm>
          <a:prstGeom prst="round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ystod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yr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egwyl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, gall Ava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glywed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pobl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clebran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am y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sylwadau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ar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ei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llyfr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. Mae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rhai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plant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syllu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arni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ac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yn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pwyntio</a:t>
            </a:r>
            <a:endParaRPr lang="en-GB" sz="2400" b="1" dirty="0">
              <a:solidFill>
                <a:schemeClr val="bg1"/>
              </a:solidFill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20889" y="209424"/>
            <a:ext cx="11207759" cy="688330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5CCE4C-B756-3F44-8E0D-95B9F3032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0456" y="1916832"/>
            <a:ext cx="2056037" cy="24090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7FEE7D-B647-ED42-AF2B-717E0E771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9018" y="3512151"/>
            <a:ext cx="2102399" cy="2069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93370">
            <a:off x="8511438" y="4031854"/>
            <a:ext cx="4627168" cy="3100202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872A729E-BB74-4CE8-90AD-011749782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5552" y="146304"/>
            <a:ext cx="74895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chemeClr val="accent6"/>
                </a:solidFill>
                <a:latin typeface="+mn-lt"/>
              </a:rPr>
              <a:t>Beth </a:t>
            </a:r>
            <a:r>
              <a:rPr lang="en-GB" sz="4000" b="1" dirty="0" err="1">
                <a:solidFill>
                  <a:schemeClr val="accent6"/>
                </a:solidFill>
                <a:latin typeface="+mn-lt"/>
              </a:rPr>
              <a:t>fyddech</a:t>
            </a:r>
            <a:r>
              <a:rPr lang="en-GB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000" b="1" dirty="0" err="1">
                <a:solidFill>
                  <a:schemeClr val="accent6"/>
                </a:solidFill>
                <a:latin typeface="+mn-lt"/>
              </a:rPr>
              <a:t>chi’n</a:t>
            </a:r>
            <a:r>
              <a:rPr lang="en-GB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000" b="1" dirty="0" err="1">
                <a:solidFill>
                  <a:schemeClr val="accent6"/>
                </a:solidFill>
                <a:latin typeface="+mn-lt"/>
              </a:rPr>
              <a:t>ei</a:t>
            </a:r>
            <a:r>
              <a:rPr lang="en-GB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000" b="1" dirty="0" err="1">
                <a:solidFill>
                  <a:schemeClr val="accent6"/>
                </a:solidFill>
                <a:latin typeface="+mn-lt"/>
              </a:rPr>
              <a:t>newid</a:t>
            </a:r>
            <a:r>
              <a:rPr lang="en-GB" sz="4000" b="1" dirty="0">
                <a:solidFill>
                  <a:schemeClr val="accent6"/>
                </a:solidFill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5219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24" y="5577"/>
            <a:ext cx="11017224" cy="892177"/>
          </a:xfrm>
        </p:spPr>
        <p:txBody>
          <a:bodyPr/>
          <a:lstStyle/>
          <a:p>
            <a:r>
              <a:rPr lang="cy-GB" b="1" noProof="0" dirty="0"/>
              <a:t>Mae Newid yn Dechrau Gyda Ni!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2" y="897754"/>
            <a:ext cx="10667999" cy="5183674"/>
          </a:xfrm>
        </p:spPr>
        <p:txBody>
          <a:bodyPr/>
          <a:lstStyle/>
          <a:p>
            <a:r>
              <a:rPr lang="cy-GB" noProof="0" dirty="0">
                <a:solidFill>
                  <a:schemeClr val="accent2"/>
                </a:solidFill>
              </a:rPr>
              <a:t>DOLEN </a:t>
            </a:r>
            <a:r>
              <a:rPr lang="cy-GB" dirty="0">
                <a:solidFill>
                  <a:schemeClr val="accent2"/>
                </a:solidFill>
              </a:rPr>
              <a:t>FIDEO: </a:t>
            </a:r>
            <a:r>
              <a:rPr lang="cy-GB" dirty="0">
                <a:solidFill>
                  <a:schemeClr val="accent2"/>
                </a:solidFill>
                <a:hlinkClick r:id="rId2"/>
              </a:rPr>
              <a:t>https://youtu.be/m0pLe2tzx_o</a:t>
            </a:r>
            <a:r>
              <a:rPr lang="cy-GB" dirty="0">
                <a:solidFill>
                  <a:schemeClr val="accent2"/>
                </a:solidFill>
              </a:rPr>
              <a:t> </a:t>
            </a:r>
            <a:endParaRPr lang="cy-GB" noProof="0" dirty="0">
              <a:solidFill>
                <a:schemeClr val="accent2"/>
              </a:solidFill>
            </a:endParaRP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763" y="1340768"/>
            <a:ext cx="91344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0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 Ni!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58" y="-332456"/>
            <a:ext cx="3756422" cy="3756422"/>
          </a:xfrm>
        </p:spPr>
      </p:pic>
      <p:sp>
        <p:nvSpPr>
          <p:cNvPr id="5" name="TextBox 4"/>
          <p:cNvSpPr txBox="1"/>
          <p:nvPr/>
        </p:nvSpPr>
        <p:spPr>
          <a:xfrm>
            <a:off x="9640574" y="760925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n-lt"/>
              </a:rPr>
              <a:t>Mae eich barn chi yn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cyfrif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! </a:t>
            </a:r>
          </a:p>
        </p:txBody>
      </p:sp>
      <p:sp>
        <p:nvSpPr>
          <p:cNvPr id="6" name="Shape 114">
            <a:extLst>
              <a:ext uri="{FF2B5EF4-FFF2-40B4-BE49-F238E27FC236}">
                <a16:creationId xmlns:a16="http://schemas.microsoft.com/office/drawing/2014/main" id="{BBB64240-36BF-45D7-9649-A6A329866282}"/>
              </a:ext>
            </a:extLst>
          </p:cNvPr>
          <p:cNvSpPr/>
          <p:nvPr/>
        </p:nvSpPr>
        <p:spPr>
          <a:xfrm>
            <a:off x="3771793" y="2780928"/>
            <a:ext cx="4787741" cy="145846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00" rIns="91425" bIns="45700" anchor="t" anchorCtr="0">
            <a:noAutofit/>
          </a:bodyPr>
          <a:lstStyle/>
          <a:p>
            <a:pPr lvl="0" algn="ctr">
              <a:buSzPct val="25000"/>
            </a:pP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A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ydych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chi’n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credu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bod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lleihau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bwlio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yn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eich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ysgol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yn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bosibl</a:t>
            </a:r>
            <a:r>
              <a:rPr lang="en-GB" sz="28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?</a:t>
            </a:r>
          </a:p>
        </p:txBody>
      </p:sp>
      <p:sp>
        <p:nvSpPr>
          <p:cNvPr id="7" name="Rectangle: Rounded Corners 33">
            <a:extLst>
              <a:ext uri="{FF2B5EF4-FFF2-40B4-BE49-F238E27FC236}">
                <a16:creationId xmlns:a16="http://schemas.microsoft.com/office/drawing/2014/main" id="{4D41248F-B1B5-4E81-93C3-71A70A555EC4}"/>
              </a:ext>
            </a:extLst>
          </p:cNvPr>
          <p:cNvSpPr/>
          <p:nvPr/>
        </p:nvSpPr>
        <p:spPr>
          <a:xfrm>
            <a:off x="377802" y="1883117"/>
            <a:ext cx="8718656" cy="802137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wythnos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hon,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sicrhau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llais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dosbarthiadau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chi’n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trafod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cwestiwn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:</a:t>
            </a: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C85AD3C7-4A2E-44F6-936F-5B3521B6A0CD}"/>
              </a:ext>
            </a:extLst>
          </p:cNvPr>
          <p:cNvSpPr/>
          <p:nvPr/>
        </p:nvSpPr>
        <p:spPr>
          <a:xfrm>
            <a:off x="3935760" y="4314043"/>
            <a:ext cx="8220282" cy="183267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dymuno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clywed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syniadau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sut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ysgolion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llefydd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hapusach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diogelach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bawb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Efallai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hoffech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newid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efallai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barod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pobl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eraill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ddysgu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gwersi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!   Y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naill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ffordd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neu’r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dymuno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clywed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syniadau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lleihau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9" name="Rectangle: Rounded Corners 33">
            <a:extLst>
              <a:ext uri="{FF2B5EF4-FFF2-40B4-BE49-F238E27FC236}">
                <a16:creationId xmlns:a16="http://schemas.microsoft.com/office/drawing/2014/main" id="{139875C3-949C-234A-95BC-AC38600D4F64}"/>
              </a:ext>
            </a:extLst>
          </p:cNvPr>
          <p:cNvSpPr/>
          <p:nvPr/>
        </p:nvSpPr>
        <p:spPr>
          <a:xfrm>
            <a:off x="214084" y="4328862"/>
            <a:ext cx="3496528" cy="182308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ddiwedd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wers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byddwch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chi’n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cyfle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bleidleisio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cwestiwn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rhannu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barn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â’r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genedl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10" name="Rectangle: Rounded Corners 33">
            <a:extLst>
              <a:ext uri="{FF2B5EF4-FFF2-40B4-BE49-F238E27FC236}">
                <a16:creationId xmlns:a16="http://schemas.microsoft.com/office/drawing/2014/main" id="{2841B5B0-6635-5849-A485-94F161A02B0B}"/>
              </a:ext>
            </a:extLst>
          </p:cNvPr>
          <p:cNvSpPr/>
          <p:nvPr/>
        </p:nvSpPr>
        <p:spPr>
          <a:xfrm>
            <a:off x="377801" y="1023520"/>
            <a:ext cx="8718657" cy="733831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fod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broblem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mewn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ysgolion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ar-lein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Ond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rhaid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bethau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fod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22" y="2258989"/>
            <a:ext cx="4169082" cy="24764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675" y="2071107"/>
            <a:ext cx="4278905" cy="254167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5B9FF00B-2C64-477D-9983-2C65E499B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2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E422F5-7F04-7F4D-A53E-9635481C01C5}"/>
              </a:ext>
            </a:extLst>
          </p:cNvPr>
          <p:cNvSpPr/>
          <p:nvPr/>
        </p:nvSpPr>
        <p:spPr>
          <a:xfrm>
            <a:off x="0" y="53456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75AAEC-50AF-8D46-AE86-71D5F4D0CD35}"/>
              </a:ext>
            </a:extLst>
          </p:cNvPr>
          <p:cNvCxnSpPr>
            <a:cxnSpLocks/>
          </p:cNvCxnSpPr>
          <p:nvPr/>
        </p:nvCxnSpPr>
        <p:spPr>
          <a:xfrm flipH="1">
            <a:off x="0" y="5347285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2124533-D77C-AE4E-A69F-67F1AA9286B2}"/>
              </a:ext>
            </a:extLst>
          </p:cNvPr>
          <p:cNvCxnSpPr>
            <a:cxnSpLocks/>
          </p:cNvCxnSpPr>
          <p:nvPr/>
        </p:nvCxnSpPr>
        <p:spPr>
          <a:xfrm>
            <a:off x="1559496" y="2060848"/>
            <a:ext cx="896620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10A2AA1B-433B-BA4F-B399-E5A0CF1E33CB}"/>
              </a:ext>
            </a:extLst>
          </p:cNvPr>
          <p:cNvSpPr txBox="1">
            <a:spLocks/>
          </p:cNvSpPr>
          <p:nvPr/>
        </p:nvSpPr>
        <p:spPr>
          <a:xfrm>
            <a:off x="1047748" y="1146536"/>
            <a:ext cx="10096502" cy="211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1541818"/>
            <a:ext cx="8722940" cy="51814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3632" y="1113751"/>
            <a:ext cx="90953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00B050"/>
                </a:solidFill>
                <a:latin typeface="+mn-lt"/>
              </a:rPr>
              <a:t>Diolch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am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gyfranogi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212781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47afc5d9782c3e81a91e586e4747adf7069bc2"/>
</p:tagLst>
</file>

<file path=ppt/theme/theme1.xml><?xml version="1.0" encoding="utf-8"?>
<a:theme xmlns:a="http://schemas.openxmlformats.org/drawingml/2006/main" name="fiverr-1">
  <a:themeElements>
    <a:clrScheme name="alltogeth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E3B7E"/>
      </a:accent1>
      <a:accent2>
        <a:srgbClr val="E10C61"/>
      </a:accent2>
      <a:accent3>
        <a:srgbClr val="019CDF"/>
      </a:accent3>
      <a:accent4>
        <a:srgbClr val="B8E851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AntiBullying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iverr" id="{ED46E201-507D-4077-840B-07D90816CC7B}" vid="{37B00B18-9C30-4715-9D1B-8FFD53A750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22225</TotalTime>
  <Words>651</Words>
  <Application>Microsoft Office PowerPoint</Application>
  <PresentationFormat>Widescreen</PresentationFormat>
  <Paragraphs>54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Tempus Sans ITC</vt:lpstr>
      <vt:lpstr>Wingdings</vt:lpstr>
      <vt:lpstr>fiverr-1</vt:lpstr>
      <vt:lpstr>Wythnos Gwrth-fwlio 2019: Mae Newid yn Dechrau Gyda Ni Cynllun Cyfarfod ar gyfer Ysgolion Cynradd – PPT </vt:lpstr>
      <vt:lpstr>Pryd oedd y tro diwethaf y gwnaeth rhywun... </vt:lpstr>
      <vt:lpstr>Gwnewch y newid yr hoffech chi ei weld...</vt:lpstr>
      <vt:lpstr>PowerPoint Presentation</vt:lpstr>
      <vt:lpstr>PowerPoint Presentation</vt:lpstr>
      <vt:lpstr>PowerPoint Presentation</vt:lpstr>
      <vt:lpstr>Mae Newid yn Dechrau Gyda Ni!</vt:lpstr>
      <vt:lpstr>Mae Newid yn Dechrau Gyda Ni!</vt:lpstr>
      <vt:lpstr>PowerPoint Presentation</vt:lpstr>
    </vt:vector>
  </TitlesOfParts>
  <Company>National Children's Bureau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Bullying?</dc:title>
  <dc:creator>MEvans</dc:creator>
  <cp:lastModifiedBy>Luke Evason-Browning</cp:lastModifiedBy>
  <cp:revision>1384</cp:revision>
  <cp:lastPrinted>2018-10-04T21:31:44Z</cp:lastPrinted>
  <dcterms:created xsi:type="dcterms:W3CDTF">2014-07-19T19:34:21Z</dcterms:created>
  <dcterms:modified xsi:type="dcterms:W3CDTF">2021-08-05T16:02:03Z</dcterms:modified>
</cp:coreProperties>
</file>