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57" r:id="rId5"/>
    <p:sldId id="258" r:id="rId6"/>
    <p:sldId id="309" r:id="rId7"/>
    <p:sldId id="315" r:id="rId8"/>
    <p:sldId id="312" r:id="rId9"/>
    <p:sldId id="317" r:id="rId10"/>
    <p:sldId id="311" r:id="rId11"/>
    <p:sldId id="319" r:id="rId12"/>
    <p:sldId id="320" r:id="rId13"/>
    <p:sldId id="321" r:id="rId14"/>
    <p:sldId id="332" r:id="rId15"/>
    <p:sldId id="323" r:id="rId16"/>
    <p:sldId id="324" r:id="rId17"/>
    <p:sldId id="325" r:id="rId18"/>
    <p:sldId id="326" r:id="rId19"/>
    <p:sldId id="327" r:id="rId20"/>
    <p:sldId id="328" r:id="rId21"/>
    <p:sldId id="329" r:id="rId22"/>
    <p:sldId id="331" r:id="rId23"/>
    <p:sldId id="313" r:id="rId24"/>
    <p:sldId id="31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605F7745-FD85-AAC2-3949-A7F25FEE8212}" name="Gareth Jones" initials="GJ" userId="064f93eea4b7da89" providerId="Windows Live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57E5"/>
    <a:srgbClr val="1B1464"/>
    <a:srgbClr val="3A8DFF"/>
    <a:srgbClr val="448DFF"/>
    <a:srgbClr val="1B1862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6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ejashri Supriya" userId="d4d6c1e8-7cc2-45cc-9019-63955266a5f2" providerId="ADAL" clId="{39503A8A-0459-4D40-BD24-CF27BAC8FDF9}"/>
    <pc:docChg chg="custSel modSld">
      <pc:chgData name="Thejashri Supriya" userId="d4d6c1e8-7cc2-45cc-9019-63955266a5f2" providerId="ADAL" clId="{39503A8A-0459-4D40-BD24-CF27BAC8FDF9}" dt="2024-10-24T08:46:21.029" v="5" actId="1036"/>
      <pc:docMkLst>
        <pc:docMk/>
      </pc:docMkLst>
      <pc:sldChg chg="delSp modSp mod">
        <pc:chgData name="Thejashri Supriya" userId="d4d6c1e8-7cc2-45cc-9019-63955266a5f2" providerId="ADAL" clId="{39503A8A-0459-4D40-BD24-CF27BAC8FDF9}" dt="2024-10-24T08:46:21.029" v="5" actId="1036"/>
        <pc:sldMkLst>
          <pc:docMk/>
          <pc:sldMk cId="2526390177" sldId="332"/>
        </pc:sldMkLst>
        <pc:spChg chg="mod">
          <ac:chgData name="Thejashri Supriya" userId="d4d6c1e8-7cc2-45cc-9019-63955266a5f2" providerId="ADAL" clId="{39503A8A-0459-4D40-BD24-CF27BAC8FDF9}" dt="2024-10-24T08:45:59.224" v="2" actId="20577"/>
          <ac:spMkLst>
            <pc:docMk/>
            <pc:sldMk cId="2526390177" sldId="332"/>
            <ac:spMk id="3" creationId="{D811CB08-C74C-23DE-B51E-47257838B1C9}"/>
          </ac:spMkLst>
        </pc:spChg>
        <pc:picChg chg="mod">
          <ac:chgData name="Thejashri Supriya" userId="d4d6c1e8-7cc2-45cc-9019-63955266a5f2" providerId="ADAL" clId="{39503A8A-0459-4D40-BD24-CF27BAC8FDF9}" dt="2024-10-24T08:46:21.029" v="5" actId="1036"/>
          <ac:picMkLst>
            <pc:docMk/>
            <pc:sldMk cId="2526390177" sldId="332"/>
            <ac:picMk id="10" creationId="{987A1170-8507-90A1-0E83-CDEE1C0E7619}"/>
          </ac:picMkLst>
        </pc:picChg>
        <pc:picChg chg="mod">
          <ac:chgData name="Thejashri Supriya" userId="d4d6c1e8-7cc2-45cc-9019-63955266a5f2" providerId="ADAL" clId="{39503A8A-0459-4D40-BD24-CF27BAC8FDF9}" dt="2024-10-24T08:46:06.028" v="3" actId="1076"/>
          <ac:picMkLst>
            <pc:docMk/>
            <pc:sldMk cId="2526390177" sldId="332"/>
            <ac:picMk id="11" creationId="{3F0656DB-630B-FD8C-F2C9-F4F63A767225}"/>
          </ac:picMkLst>
        </pc:picChg>
        <pc:picChg chg="del">
          <ac:chgData name="Thejashri Supriya" userId="d4d6c1e8-7cc2-45cc-9019-63955266a5f2" providerId="ADAL" clId="{39503A8A-0459-4D40-BD24-CF27BAC8FDF9}" dt="2024-10-24T08:45:55.210" v="1" actId="478"/>
          <ac:picMkLst>
            <pc:docMk/>
            <pc:sldMk cId="2526390177" sldId="332"/>
            <ac:picMk id="13" creationId="{3065DACA-C140-9C09-2834-8CD5259B0F3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563EE-C57B-496D-9ECB-F74F09FE6586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CDB68-1199-4495-B8EA-B475D7990D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49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ECDB68-1199-4495-B8EA-B475D7990D7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201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ECDB68-1199-4495-B8EA-B475D7990D70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297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.png"/><Relationship Id="rId4" Type="http://schemas.openxmlformats.org/officeDocument/2006/relationships/image" Target="../media/image18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898612" y="642210"/>
            <a:ext cx="100926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WYTHNOS GWRTH-FWLIO 2024:</a:t>
            </a:r>
          </a:p>
        </p:txBody>
      </p:sp>
      <p:pic>
        <p:nvPicPr>
          <p:cNvPr id="22" name="Picture 2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0B38A-1286-FDD3-FD92-F5F063179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3294" y="5318262"/>
            <a:ext cx="4705407" cy="1585604"/>
          </a:xfrm>
          <a:prstGeom prst="rect">
            <a:avLst/>
          </a:prstGeom>
        </p:spPr>
      </p:pic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839830" y="1516781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070447" y="5874129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615407" y="1919277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54019" y="4323203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231EDD-0AF4-6DE3-7567-C5A57C7A6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6783" y="-1334224"/>
            <a:ext cx="9526448" cy="952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591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FD8D30C4-A751-B545-D48F-581CE49A9DDF}"/>
              </a:ext>
            </a:extLst>
          </p:cNvPr>
          <p:cNvSpPr/>
          <p:nvPr/>
        </p:nvSpPr>
        <p:spPr>
          <a:xfrm rot="16200000">
            <a:off x="5485706" y="-2673887"/>
            <a:ext cx="1095081" cy="768297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548459" y="-2759494"/>
            <a:ext cx="1095081" cy="7682972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1397270" y="690518"/>
            <a:ext cx="93974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5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Trafodaeth Grŵp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1884439" y="2596857"/>
            <a:ext cx="10035312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800"/>
              </a:spcBef>
              <a:spcAft>
                <a:spcPts val="1800"/>
              </a:spcAft>
            </a:pPr>
            <a:r>
              <a:rPr lang="cy-GB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A ellir anghytuno a dadlau yn barchus heb gychwyn bwlio?</a:t>
            </a:r>
          </a:p>
          <a:p>
            <a:pPr lvl="0">
              <a:spcBef>
                <a:spcPts val="1800"/>
              </a:spcBef>
              <a:spcAft>
                <a:spcPts val="1800"/>
              </a:spcAft>
            </a:pPr>
            <a:r>
              <a:rPr lang="cy-GB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A yw’n bwysig gwybod sut i anghytuno’n barchu heb fynd i fwlio?</a:t>
            </a:r>
            <a:endParaRPr lang="cy-GB" sz="3500" b="1" dirty="0">
              <a:solidFill>
                <a:srgbClr val="8757E5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Right pointing backhand index with solid fill">
            <a:extLst>
              <a:ext uri="{FF2B5EF4-FFF2-40B4-BE49-F238E27FC236}">
                <a16:creationId xmlns:a16="http://schemas.microsoft.com/office/drawing/2014/main" id="{3D393FB7-819A-B1E6-A024-26AEA70B3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3467" y="2624938"/>
            <a:ext cx="1340972" cy="1340972"/>
          </a:xfrm>
          <a:prstGeom prst="rect">
            <a:avLst/>
          </a:prstGeom>
        </p:spPr>
      </p:pic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pic>
        <p:nvPicPr>
          <p:cNvPr id="4" name="Graphic 3" descr="Right pointing backhand index with solid fill">
            <a:extLst>
              <a:ext uri="{FF2B5EF4-FFF2-40B4-BE49-F238E27FC236}">
                <a16:creationId xmlns:a16="http://schemas.microsoft.com/office/drawing/2014/main" id="{8862C9B5-C5A1-6126-6339-667ADD351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112" y="4079184"/>
            <a:ext cx="1340972" cy="1340972"/>
          </a:xfrm>
          <a:prstGeom prst="rect">
            <a:avLst/>
          </a:prstGeom>
        </p:spPr>
      </p:pic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73F77D15-59CD-C62F-E3B2-E95408102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03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FD8D30C4-A751-B545-D48F-581CE49A9DDF}"/>
              </a:ext>
            </a:extLst>
          </p:cNvPr>
          <p:cNvSpPr/>
          <p:nvPr/>
        </p:nvSpPr>
        <p:spPr>
          <a:xfrm rot="16200000">
            <a:off x="5554633" y="-3861318"/>
            <a:ext cx="1095082" cy="962154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648298" y="-3970420"/>
            <a:ext cx="1095081" cy="9621538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1564544" y="315696"/>
            <a:ext cx="93974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3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BARN ABA IFANC YNGHYLCH AW YW’N BOSIBL ANGHYTUNO A BOD YN BARCHUS SERCH HYNNY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1385069" y="1902766"/>
            <a:ext cx="1065281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 fontAlgn="base"/>
            <a:r>
              <a:rPr lang="cy-GB" sz="2200" b="1" i="0" dirty="0">
                <a:solidFill>
                  <a:srgbClr val="1B1464"/>
                </a:solidFill>
                <a:effectLst/>
                <a:latin typeface="Cera Round Pro" panose="00000500000000000000" pitchFamily="50" charset="0"/>
              </a:rPr>
              <a:t>“Credaf mai dewis yw parch bob amser.” </a:t>
            </a:r>
          </a:p>
          <a:p>
            <a:pPr algn="l" rtl="0" fontAlgn="base"/>
            <a:endParaRPr lang="cy-GB" sz="22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  <a:p>
            <a:pPr algn="l" rtl="0" fontAlgn="base"/>
            <a:r>
              <a:rPr lang="cy-GB" sz="2200" b="1" i="0" dirty="0">
                <a:solidFill>
                  <a:srgbClr val="8757E5"/>
                </a:solidFill>
                <a:effectLst/>
                <a:latin typeface="Cera Round Pro" panose="00000500000000000000" pitchFamily="50" charset="0"/>
              </a:rPr>
              <a:t>“Mae parch yn air arall sy’n golygu bod yn garedig.” </a:t>
            </a:r>
          </a:p>
          <a:p>
            <a:pPr algn="l" rtl="0" fontAlgn="base"/>
            <a:endParaRPr lang="cy-GB" sz="2200" b="1" i="0" dirty="0">
              <a:solidFill>
                <a:srgbClr val="1B1464"/>
              </a:solidFill>
              <a:effectLst/>
              <a:latin typeface="Cera Round Pro" panose="00000500000000000000" pitchFamily="50" charset="0"/>
            </a:endParaRPr>
          </a:p>
          <a:p>
            <a:pPr algn="l" rtl="0" fontAlgn="base"/>
            <a:r>
              <a:rPr lang="cy-GB" sz="2200" b="1" i="0" dirty="0">
                <a:solidFill>
                  <a:srgbClr val="1B1464"/>
                </a:solidFill>
                <a:effectLst/>
                <a:latin typeface="Cera Round Pro" panose="00000500000000000000" pitchFamily="50" charset="0"/>
              </a:rPr>
              <a:t>“Mae parch yn broses ddwyffordd yn fy marn i.” </a:t>
            </a:r>
          </a:p>
          <a:p>
            <a:pPr algn="l" rtl="0" fontAlgn="base"/>
            <a:endParaRPr lang="cy-GB" sz="2200" b="1" i="0" dirty="0">
              <a:solidFill>
                <a:srgbClr val="1B1464"/>
              </a:solidFill>
              <a:effectLst/>
              <a:latin typeface="Cera Round Pro" panose="00000500000000000000" pitchFamily="50" charset="0"/>
            </a:endParaRPr>
          </a:p>
          <a:p>
            <a:pPr algn="l" rtl="0" fontAlgn="base"/>
            <a:r>
              <a:rPr lang="cy-GB" sz="2200" b="1" i="0" dirty="0">
                <a:solidFill>
                  <a:srgbClr val="1B1464"/>
                </a:solidFill>
                <a:effectLst/>
                <a:latin typeface="Cera Round Pro" panose="00000500000000000000" pitchFamily="50" charset="0"/>
              </a:rPr>
              <a:t>“Efallai bydd angen i chi gamu oddi wrth y sefyllfaoedd ar brydiau.” </a:t>
            </a:r>
          </a:p>
          <a:p>
            <a:pPr algn="l" rtl="0" fontAlgn="base"/>
            <a:endParaRPr lang="cy-GB" sz="2200" b="1" i="0" dirty="0">
              <a:solidFill>
                <a:srgbClr val="1B1464"/>
              </a:solidFill>
              <a:effectLst/>
              <a:latin typeface="Cera Round Pro" panose="00000500000000000000" pitchFamily="50" charset="0"/>
            </a:endParaRPr>
          </a:p>
          <a:p>
            <a:pPr algn="l" rtl="0" fontAlgn="base"/>
            <a:r>
              <a:rPr lang="cy-GB" sz="2200" b="1" i="0" dirty="0">
                <a:solidFill>
                  <a:srgbClr val="8757E5"/>
                </a:solidFill>
                <a:effectLst/>
                <a:latin typeface="Cera Round Pro" panose="00000500000000000000" pitchFamily="50" charset="0"/>
              </a:rPr>
              <a:t>“Byddaf yn ceisio gwrando ar beth fydd pobl eraill yn ei ddweud a cheisio â bod yn ddiduedd.” </a:t>
            </a:r>
          </a:p>
        </p:txBody>
      </p:sp>
      <p:pic>
        <p:nvPicPr>
          <p:cNvPr id="6" name="Graphic 5" descr="Right pointing backhand index with solid fill">
            <a:extLst>
              <a:ext uri="{FF2B5EF4-FFF2-40B4-BE49-F238E27FC236}">
                <a16:creationId xmlns:a16="http://schemas.microsoft.com/office/drawing/2014/main" id="{3D393FB7-819A-B1E6-A024-26AEA70B3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1689" y="1784986"/>
            <a:ext cx="806232" cy="806232"/>
          </a:xfrm>
          <a:prstGeom prst="rect">
            <a:avLst/>
          </a:prstGeom>
        </p:spPr>
      </p:pic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75984" y="470676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562690" y="2554658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73F77D15-59CD-C62F-E3B2-E95408102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B1926898-D79E-FC55-D421-5C529FC82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1689" y="2485346"/>
            <a:ext cx="806232" cy="806232"/>
          </a:xfrm>
          <a:prstGeom prst="rect">
            <a:avLst/>
          </a:prstGeom>
        </p:spPr>
      </p:pic>
      <p:pic>
        <p:nvPicPr>
          <p:cNvPr id="9" name="Graphic 8" descr="Right pointing backhand index with solid fill">
            <a:extLst>
              <a:ext uri="{FF2B5EF4-FFF2-40B4-BE49-F238E27FC236}">
                <a16:creationId xmlns:a16="http://schemas.microsoft.com/office/drawing/2014/main" id="{D11E1F54-253E-56DB-147C-09AAB447E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701" y="3154004"/>
            <a:ext cx="806232" cy="806232"/>
          </a:xfrm>
          <a:prstGeom prst="rect">
            <a:avLst/>
          </a:prstGeom>
        </p:spPr>
      </p:pic>
      <p:pic>
        <p:nvPicPr>
          <p:cNvPr id="10" name="Graphic 9" descr="Right pointing backhand index with solid fill">
            <a:extLst>
              <a:ext uri="{FF2B5EF4-FFF2-40B4-BE49-F238E27FC236}">
                <a16:creationId xmlns:a16="http://schemas.microsoft.com/office/drawing/2014/main" id="{987A1170-8507-90A1-0E83-CDEE1C0E7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171" y="3777321"/>
            <a:ext cx="806232" cy="806232"/>
          </a:xfrm>
          <a:prstGeom prst="rect">
            <a:avLst/>
          </a:prstGeom>
        </p:spPr>
      </p:pic>
      <p:pic>
        <p:nvPicPr>
          <p:cNvPr id="11" name="Graphic 10" descr="Right pointing backhand index with solid fill">
            <a:extLst>
              <a:ext uri="{FF2B5EF4-FFF2-40B4-BE49-F238E27FC236}">
                <a16:creationId xmlns:a16="http://schemas.microsoft.com/office/drawing/2014/main" id="{3F0656DB-630B-FD8C-F2C9-F4F63A767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210" y="4601907"/>
            <a:ext cx="806232" cy="80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390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57518" y="-1617995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691487" y="-3143663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84845" y="-2308266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747754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400530" y="1767940"/>
            <a:ext cx="937079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8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Eich 5 Cyngor Doeth ynghylch Dewis Parch</a:t>
            </a:r>
            <a:endParaRPr lang="cy-GB" sz="8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72345" y="195515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y-GB" dirty="0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F64BCFF7-FE3D-EBFF-1EDE-7ED17FA14508}"/>
              </a:ext>
            </a:extLst>
          </p:cNvPr>
          <p:cNvSpPr/>
          <p:nvPr/>
        </p:nvSpPr>
        <p:spPr>
          <a:xfrm rot="5400000">
            <a:off x="3037412" y="-99826"/>
            <a:ext cx="937913" cy="278935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0766C4-CE9D-5046-13AD-5ED7AD4A0B71}"/>
              </a:ext>
            </a:extLst>
          </p:cNvPr>
          <p:cNvSpPr txBox="1"/>
          <p:nvPr/>
        </p:nvSpPr>
        <p:spPr>
          <a:xfrm>
            <a:off x="-627039" y="897618"/>
            <a:ext cx="8266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4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Tasg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3724D52-BB2A-3847-7159-38427D94B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54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FD8D30C4-A751-B545-D48F-581CE49A9DDF}"/>
              </a:ext>
            </a:extLst>
          </p:cNvPr>
          <p:cNvSpPr/>
          <p:nvPr/>
        </p:nvSpPr>
        <p:spPr>
          <a:xfrm rot="16200000">
            <a:off x="5397751" y="-3730328"/>
            <a:ext cx="1095081" cy="9397466"/>
          </a:xfrm>
          <a:prstGeom prst="roundRect">
            <a:avLst>
              <a:gd name="adj" fmla="val 50000"/>
            </a:avLst>
          </a:prstGeom>
          <a:solidFill>
            <a:srgbClr val="1B1263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460503" y="-3815935"/>
            <a:ext cx="1095081" cy="9397465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1372064" y="315617"/>
            <a:ext cx="93974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36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EIN CYNGHORION DOETH YNGHYLCH DEWIS PARCH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2156688" y="2176851"/>
            <a:ext cx="10035312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cy-GB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Gwrando gweithredol: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cy-GB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Defnyddiwch ddatganiadau ‘fi’: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cy-GB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Cadwch eich pen a chofiwch gael ambell seibiant.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cy-GB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Canolbwyntiwch ar ymddygiad, nid cymeriad: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y-GB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Right pointing backhand index with solid fill">
            <a:extLst>
              <a:ext uri="{FF2B5EF4-FFF2-40B4-BE49-F238E27FC236}">
                <a16:creationId xmlns:a16="http://schemas.microsoft.com/office/drawing/2014/main" id="{3D393FB7-819A-B1E6-A024-26AEA70B3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558" y="2170063"/>
            <a:ext cx="861774" cy="861774"/>
          </a:xfrm>
          <a:prstGeom prst="rect">
            <a:avLst/>
          </a:prstGeom>
        </p:spPr>
      </p:pic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pic>
        <p:nvPicPr>
          <p:cNvPr id="7" name="Graphic 6" descr="Right pointing backhand index with solid fill">
            <a:extLst>
              <a:ext uri="{FF2B5EF4-FFF2-40B4-BE49-F238E27FC236}">
                <a16:creationId xmlns:a16="http://schemas.microsoft.com/office/drawing/2014/main" id="{1FDEC2F6-63BC-5FF1-C173-D92019821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558" y="3004860"/>
            <a:ext cx="861774" cy="861774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0E150625-9350-E423-F612-472270D17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558" y="4080209"/>
            <a:ext cx="861774" cy="861774"/>
          </a:xfrm>
          <a:prstGeom prst="rect">
            <a:avLst/>
          </a:prstGeom>
        </p:spPr>
      </p:pic>
      <p:pic>
        <p:nvPicPr>
          <p:cNvPr id="9" name="Graphic 8" descr="Right pointing backhand index with solid fill">
            <a:extLst>
              <a:ext uri="{FF2B5EF4-FFF2-40B4-BE49-F238E27FC236}">
                <a16:creationId xmlns:a16="http://schemas.microsoft.com/office/drawing/2014/main" id="{4C1EE811-5332-A2C2-E412-61D20F882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558" y="5347582"/>
            <a:ext cx="861774" cy="861774"/>
          </a:xfrm>
          <a:prstGeom prst="rect">
            <a:avLst/>
          </a:prstGeom>
        </p:spPr>
      </p:pic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FBAD69F-C43E-3580-94E3-E319FC5305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429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FD8D30C4-A751-B545-D48F-581CE49A9DDF}"/>
              </a:ext>
            </a:extLst>
          </p:cNvPr>
          <p:cNvSpPr/>
          <p:nvPr/>
        </p:nvSpPr>
        <p:spPr>
          <a:xfrm rot="16200000">
            <a:off x="5446978" y="-4212300"/>
            <a:ext cx="1095081" cy="10361408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509730" y="-4297908"/>
            <a:ext cx="1095081" cy="10361410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2156688" y="2176851"/>
            <a:ext cx="10035312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cy-GB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 Chwiliwch am dir cyffredin: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cy-GB" sz="3500" b="1" dirty="0">
                <a:solidFill>
                  <a:srgbClr val="8757E5"/>
                </a:solidFill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y-GB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Cytunwch i anghytuno: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cy-GB" sz="3500" b="1" dirty="0">
                <a:solidFill>
                  <a:srgbClr val="1B1464"/>
                </a:solidFill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cy-GB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Peidiwch â chychwyn ymosod yn bersonol: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y-GB" sz="3500" b="1" dirty="0">
                <a:solidFill>
                  <a:srgbClr val="8757E5"/>
                </a:solidFill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cy-GB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Myfyriwch a dysgwch: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y-GB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Right pointing backhand index with solid fill">
            <a:extLst>
              <a:ext uri="{FF2B5EF4-FFF2-40B4-BE49-F238E27FC236}">
                <a16:creationId xmlns:a16="http://schemas.microsoft.com/office/drawing/2014/main" id="{3D393FB7-819A-B1E6-A024-26AEA70B3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559" y="2061237"/>
            <a:ext cx="861774" cy="861774"/>
          </a:xfrm>
          <a:prstGeom prst="rect">
            <a:avLst/>
          </a:prstGeom>
        </p:spPr>
      </p:pic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pic>
        <p:nvPicPr>
          <p:cNvPr id="7" name="Graphic 6" descr="Right pointing backhand index with solid fill">
            <a:extLst>
              <a:ext uri="{FF2B5EF4-FFF2-40B4-BE49-F238E27FC236}">
                <a16:creationId xmlns:a16="http://schemas.microsoft.com/office/drawing/2014/main" id="{1FDEC2F6-63BC-5FF1-C173-D92019821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8420" y="2916365"/>
            <a:ext cx="861774" cy="861774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0E150625-9350-E423-F612-472270D17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559" y="3778139"/>
            <a:ext cx="861774" cy="861774"/>
          </a:xfrm>
          <a:prstGeom prst="rect">
            <a:avLst/>
          </a:prstGeom>
        </p:spPr>
      </p:pic>
      <p:pic>
        <p:nvPicPr>
          <p:cNvPr id="9" name="Graphic 8" descr="Right pointing backhand index with solid fill">
            <a:extLst>
              <a:ext uri="{FF2B5EF4-FFF2-40B4-BE49-F238E27FC236}">
                <a16:creationId xmlns:a16="http://schemas.microsoft.com/office/drawing/2014/main" id="{4C1EE811-5332-A2C2-E412-61D20F882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559" y="4633267"/>
            <a:ext cx="861774" cy="861774"/>
          </a:xfrm>
          <a:prstGeom prst="rect">
            <a:avLst/>
          </a:prstGeom>
        </p:spPr>
      </p:pic>
      <p:sp>
        <p:nvSpPr>
          <p:cNvPr id="4" name="TextBox 7">
            <a:extLst>
              <a:ext uri="{FF2B5EF4-FFF2-40B4-BE49-F238E27FC236}">
                <a16:creationId xmlns:a16="http://schemas.microsoft.com/office/drawing/2014/main" id="{224CB75C-F9B3-D969-2B7F-8574A35849CA}"/>
              </a:ext>
            </a:extLst>
          </p:cNvPr>
          <p:cNvSpPr txBox="1"/>
          <p:nvPr/>
        </p:nvSpPr>
        <p:spPr>
          <a:xfrm>
            <a:off x="1382297" y="285488"/>
            <a:ext cx="93499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36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EIN CYNGHORION DOETH YNGHYLCH</a:t>
            </a:r>
          </a:p>
          <a:p>
            <a:pPr algn="ctr"/>
            <a:r>
              <a:rPr lang="cy-GB" sz="36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 DEWIS PARCH</a:t>
            </a:r>
          </a:p>
        </p:txBody>
      </p:sp>
      <p:pic>
        <p:nvPicPr>
          <p:cNvPr id="10" name="Picture 9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82548B3E-5B02-AE8D-1C6D-37C5C06485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366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9" y="-3309956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56021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584513" y="1847843"/>
            <a:ext cx="9417429" cy="2783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y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Parcha’r sawl sydd ddim yn parchu,</a:t>
            </a:r>
          </a:p>
          <a:p>
            <a:pPr algn="ctr">
              <a:lnSpc>
                <a:spcPct val="150000"/>
              </a:lnSpc>
            </a:pPr>
            <a:r>
              <a:rPr lang="cy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Paid rhoi cyfle iddynt nerthu.</a:t>
            </a:r>
          </a:p>
          <a:p>
            <a:pPr algn="ctr">
              <a:lnSpc>
                <a:spcPct val="150000"/>
              </a:lnSpc>
            </a:pPr>
            <a:r>
              <a:rPr lang="cy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Paid taro’n ôl â geiriau creulon, </a:t>
            </a:r>
          </a:p>
          <a:p>
            <a:pPr algn="ctr">
              <a:lnSpc>
                <a:spcPct val="150000"/>
              </a:lnSpc>
            </a:pPr>
            <a:r>
              <a:rPr lang="cy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Na dilyn mympwy, creu helbulon.</a:t>
            </a:r>
            <a:endParaRPr lang="cy-GB" sz="3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16167-2218-B938-05A2-161ED54DDFF2}"/>
              </a:ext>
            </a:extLst>
          </p:cNvPr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3A146-B486-9B4D-6FC1-A3B4BB771938}"/>
              </a:ext>
            </a:extLst>
          </p:cNvPr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FF0435B-86C0-C21C-E782-F4D980472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8" name="Rounded Rectangle 16">
            <a:extLst>
              <a:ext uri="{FF2B5EF4-FFF2-40B4-BE49-F238E27FC236}">
                <a16:creationId xmlns:a16="http://schemas.microsoft.com/office/drawing/2014/main" id="{5DF468DF-5226-28E1-9673-021B354F0CE7}"/>
              </a:ext>
            </a:extLst>
          </p:cNvPr>
          <p:cNvSpPr/>
          <p:nvPr/>
        </p:nvSpPr>
        <p:spPr>
          <a:xfrm rot="5400000">
            <a:off x="4039065" y="-1396265"/>
            <a:ext cx="922080" cy="532879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F6CF56-A3BF-BDD5-9550-5C3652A6CFAA}"/>
              </a:ext>
            </a:extLst>
          </p:cNvPr>
          <p:cNvSpPr txBox="1"/>
          <p:nvPr/>
        </p:nvSpPr>
        <p:spPr>
          <a:xfrm>
            <a:off x="2008086" y="975742"/>
            <a:ext cx="49840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CERDD DEWIS PARCH</a:t>
            </a:r>
          </a:p>
        </p:txBody>
      </p:sp>
    </p:spTree>
    <p:extLst>
      <p:ext uri="{BB962C8B-B14F-4D97-AF65-F5344CB8AC3E}">
        <p14:creationId xmlns:p14="http://schemas.microsoft.com/office/powerpoint/2010/main" val="343947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57518" y="-1617995"/>
            <a:ext cx="4487328" cy="1079136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747754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28742" y="-3357864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023021" y="-2359439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5194369" y="1997839"/>
            <a:ext cx="571858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9000" b="1" dirty="0">
                <a:solidFill>
                  <a:schemeClr val="bg1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Trowch y cloc yn ôl</a:t>
            </a:r>
            <a:endParaRPr lang="cy-GB" sz="90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F64BCFF7-FE3D-EBFF-1EDE-7ED17FA14508}"/>
              </a:ext>
            </a:extLst>
          </p:cNvPr>
          <p:cNvSpPr/>
          <p:nvPr/>
        </p:nvSpPr>
        <p:spPr>
          <a:xfrm rot="5400000">
            <a:off x="3037412" y="-99826"/>
            <a:ext cx="937913" cy="278935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0766C4-CE9D-5046-13AD-5ED7AD4A0B71}"/>
              </a:ext>
            </a:extLst>
          </p:cNvPr>
          <p:cNvSpPr txBox="1"/>
          <p:nvPr/>
        </p:nvSpPr>
        <p:spPr>
          <a:xfrm>
            <a:off x="-627039" y="897618"/>
            <a:ext cx="8266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4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Tasg</a:t>
            </a:r>
          </a:p>
        </p:txBody>
      </p:sp>
      <p:pic>
        <p:nvPicPr>
          <p:cNvPr id="6" name="Graphic 5" descr="Stopwatch with solid fill">
            <a:extLst>
              <a:ext uri="{FF2B5EF4-FFF2-40B4-BE49-F238E27FC236}">
                <a16:creationId xmlns:a16="http://schemas.microsoft.com/office/drawing/2014/main" id="{AC0A6B18-DA47-C34B-98E6-1B37A6D6E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57186" y="1774561"/>
            <a:ext cx="3698363" cy="3698363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6B0FA24-BA31-E08D-A9A2-7079B97679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416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9" y="-3309956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56021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291413" y="1778741"/>
            <a:ext cx="9821759" cy="2783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y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Cofia barchu’r gorthrymedig, </a:t>
            </a:r>
          </a:p>
          <a:p>
            <a:pPr algn="ctr">
              <a:lnSpc>
                <a:spcPct val="150000"/>
              </a:lnSpc>
            </a:pPr>
            <a:r>
              <a:rPr lang="cy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Er mwyn cael parch, mae parchu’n bwysig, </a:t>
            </a:r>
          </a:p>
          <a:p>
            <a:pPr algn="ctr">
              <a:lnSpc>
                <a:spcPct val="150000"/>
              </a:lnSpc>
            </a:pPr>
            <a:r>
              <a:rPr lang="cy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Wrth deimlo parch, fydd neb yn unig,</a:t>
            </a:r>
          </a:p>
          <a:p>
            <a:pPr algn="ctr">
              <a:lnSpc>
                <a:spcPct val="150000"/>
              </a:lnSpc>
            </a:pPr>
            <a:r>
              <a:rPr lang="cy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Mae parch yn gylch </a:t>
            </a:r>
            <a:r>
              <a:rPr lang="cy-GB" sz="3000" b="1" dirty="0" err="1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cydgysylltiedig</a:t>
            </a:r>
            <a:endParaRPr lang="cy-GB" sz="3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16167-2218-B938-05A2-161ED54DDFF2}"/>
              </a:ext>
            </a:extLst>
          </p:cNvPr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3A146-B486-9B4D-6FC1-A3B4BB771938}"/>
              </a:ext>
            </a:extLst>
          </p:cNvPr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DC83F055-E16E-2CBF-5F88-F8C55AE0C9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  <p:sp>
        <p:nvSpPr>
          <p:cNvPr id="8" name="Rounded Rectangle 16">
            <a:extLst>
              <a:ext uri="{FF2B5EF4-FFF2-40B4-BE49-F238E27FC236}">
                <a16:creationId xmlns:a16="http://schemas.microsoft.com/office/drawing/2014/main" id="{AB19A5C7-78BD-91FA-89DD-09E9E152A29E}"/>
              </a:ext>
            </a:extLst>
          </p:cNvPr>
          <p:cNvSpPr/>
          <p:nvPr/>
        </p:nvSpPr>
        <p:spPr>
          <a:xfrm rot="5400000">
            <a:off x="4039065" y="-1396265"/>
            <a:ext cx="922080" cy="532879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D1CA86-F5AA-5BCF-A389-130A2A6A3793}"/>
              </a:ext>
            </a:extLst>
          </p:cNvPr>
          <p:cNvSpPr txBox="1"/>
          <p:nvPr/>
        </p:nvSpPr>
        <p:spPr>
          <a:xfrm>
            <a:off x="2008086" y="975742"/>
            <a:ext cx="49840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CERDD DEWIS PARCH</a:t>
            </a:r>
          </a:p>
        </p:txBody>
      </p:sp>
    </p:spTree>
    <p:extLst>
      <p:ext uri="{BB962C8B-B14F-4D97-AF65-F5344CB8AC3E}">
        <p14:creationId xmlns:p14="http://schemas.microsoft.com/office/powerpoint/2010/main" val="1536236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9" y="-3309956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56021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459991" y="2257093"/>
            <a:ext cx="9272016" cy="1624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y-GB" sz="35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Cofia sicrhau bod parch yn ddewis hawdd.</a:t>
            </a:r>
          </a:p>
          <a:p>
            <a:pPr algn="ctr">
              <a:lnSpc>
                <a:spcPct val="150000"/>
              </a:lnSpc>
            </a:pPr>
            <a:r>
              <a:rPr lang="cy-GB" sz="3500" b="1" dirty="0">
                <a:solidFill>
                  <a:srgbClr val="1B1464"/>
                </a:solidFill>
                <a:latin typeface="Cera Round Pro" panose="00000500000000000000" pitchFamily="50" charset="0"/>
              </a:rPr>
              <a:t>Dwi’n dewis, ti’n dewis, dan ni’n dewis parch.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16167-2218-B938-05A2-161ED54DDFF2}"/>
              </a:ext>
            </a:extLst>
          </p:cNvPr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3A146-B486-9B4D-6FC1-A3B4BB771938}"/>
              </a:ext>
            </a:extLst>
          </p:cNvPr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C78AC5C-E121-A5A9-F2CB-77E4C92780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8" name="Rounded Rectangle 16">
            <a:extLst>
              <a:ext uri="{FF2B5EF4-FFF2-40B4-BE49-F238E27FC236}">
                <a16:creationId xmlns:a16="http://schemas.microsoft.com/office/drawing/2014/main" id="{7FE524BD-DD05-6E74-CC85-569CC16F21AB}"/>
              </a:ext>
            </a:extLst>
          </p:cNvPr>
          <p:cNvSpPr/>
          <p:nvPr/>
        </p:nvSpPr>
        <p:spPr>
          <a:xfrm rot="5400000">
            <a:off x="4039065" y="-1396265"/>
            <a:ext cx="922080" cy="532879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11CADA-0DE7-2227-B670-A5077F8E37FF}"/>
              </a:ext>
            </a:extLst>
          </p:cNvPr>
          <p:cNvSpPr txBox="1"/>
          <p:nvPr/>
        </p:nvSpPr>
        <p:spPr>
          <a:xfrm>
            <a:off x="2008086" y="975742"/>
            <a:ext cx="49840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CERDD DEWIS PARCH</a:t>
            </a:r>
          </a:p>
        </p:txBody>
      </p:sp>
    </p:spTree>
    <p:extLst>
      <p:ext uri="{BB962C8B-B14F-4D97-AF65-F5344CB8AC3E}">
        <p14:creationId xmlns:p14="http://schemas.microsoft.com/office/powerpoint/2010/main" val="2936809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940366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pic>
        <p:nvPicPr>
          <p:cNvPr id="26" name="Picture 2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4A62143-AEF2-A858-AA6E-76C7393CBF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 rot="16200000">
            <a:off x="-185489" y="3922704"/>
            <a:ext cx="3101992" cy="2768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97745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pic>
        <p:nvPicPr>
          <p:cNvPr id="21" name="Picture 2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1AD59B8B-4E24-630E-7EB8-E8C726936C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7" y="5383707"/>
            <a:ext cx="2122713" cy="150585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B9FB4A9-5D88-347C-85BD-769ED20B9BB1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35C74E9-9A56-5B7E-47F9-A4D489420BC3}"/>
              </a:ext>
            </a:extLst>
          </p:cNvPr>
          <p:cNvGrpSpPr/>
          <p:nvPr/>
        </p:nvGrpSpPr>
        <p:grpSpPr>
          <a:xfrm>
            <a:off x="6567090" y="274077"/>
            <a:ext cx="5358600" cy="1077565"/>
            <a:chOff x="3352800" y="259047"/>
            <a:chExt cx="5358600" cy="1077565"/>
          </a:xfrm>
        </p:grpSpPr>
        <p:sp>
          <p:nvSpPr>
            <p:cNvPr id="6" name="Rounded Rectangle 16">
              <a:extLst>
                <a:ext uri="{FF2B5EF4-FFF2-40B4-BE49-F238E27FC236}">
                  <a16:creationId xmlns:a16="http://schemas.microsoft.com/office/drawing/2014/main" id="{E36E69BF-2E3B-F313-1201-7DB23B826675}"/>
                </a:ext>
              </a:extLst>
            </p:cNvPr>
            <p:cNvSpPr/>
            <p:nvPr/>
          </p:nvSpPr>
          <p:spPr>
            <a:xfrm rot="5400000">
              <a:off x="5474558" y="-1862711"/>
              <a:ext cx="1077565" cy="532108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7150">
              <a:solidFill>
                <a:srgbClr val="1B186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y-GB" dirty="0"/>
            </a:p>
          </p:txBody>
        </p:sp>
        <p:sp>
          <p:nvSpPr>
            <p:cNvPr id="7" name="Rounded Rectangle 16">
              <a:extLst>
                <a:ext uri="{FF2B5EF4-FFF2-40B4-BE49-F238E27FC236}">
                  <a16:creationId xmlns:a16="http://schemas.microsoft.com/office/drawing/2014/main" id="{8055799C-E774-3F76-82D4-F70FACA292CF}"/>
                </a:ext>
              </a:extLst>
            </p:cNvPr>
            <p:cNvSpPr/>
            <p:nvPr/>
          </p:nvSpPr>
          <p:spPr>
            <a:xfrm rot="5400000">
              <a:off x="5606945" y="-1803026"/>
              <a:ext cx="911087" cy="5131398"/>
            </a:xfrm>
            <a:prstGeom prst="roundRect">
              <a:avLst>
                <a:gd name="adj" fmla="val 50000"/>
              </a:avLst>
            </a:prstGeom>
            <a:solidFill>
              <a:srgbClr val="8757E5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y-GB" dirty="0"/>
            </a:p>
          </p:txBody>
        </p:sp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08498980-A0F6-7617-1BD9-C42C3D51664D}"/>
                </a:ext>
              </a:extLst>
            </p:cNvPr>
            <p:cNvSpPr txBox="1"/>
            <p:nvPr/>
          </p:nvSpPr>
          <p:spPr>
            <a:xfrm>
              <a:off x="3451096" y="449897"/>
              <a:ext cx="5260304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cy-GB" sz="3500" b="1" dirty="0">
                  <a:solidFill>
                    <a:schemeClr val="bg1"/>
                  </a:solidFill>
                  <a:latin typeface="Cera Round Pro" panose="00000500000000000000" pitchFamily="50" charset="0"/>
                  <a:cs typeface="Segoe UI" panose="020B0502040204020203" pitchFamily="34" charset="0"/>
                </a:rPr>
                <a:t>PARCH AR WAITH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05309D4-1338-14F0-E812-4EBC7921DC4D}"/>
              </a:ext>
            </a:extLst>
          </p:cNvPr>
          <p:cNvSpPr txBox="1"/>
          <p:nvPr/>
        </p:nvSpPr>
        <p:spPr>
          <a:xfrm>
            <a:off x="7420353" y="2690118"/>
            <a:ext cx="400540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2000" b="1" i="0" dirty="0">
                <a:solidFill>
                  <a:srgbClr val="FFFFFF"/>
                </a:solidFill>
                <a:effectLst/>
                <a:latin typeface="Cera Round Pro" panose="00000500000000000000" pitchFamily="50" charset="0"/>
              </a:rPr>
              <a:t>Mae dangos parch at eraill, hunan-barch, a chael eich parchu yn elfennau </a:t>
            </a:r>
            <a:r>
              <a:rPr lang="cy-GB" sz="2000" b="1" i="0" dirty="0" err="1">
                <a:solidFill>
                  <a:srgbClr val="FFFFFF"/>
                </a:solidFill>
                <a:effectLst/>
                <a:latin typeface="Cera Round Pro" panose="00000500000000000000" pitchFamily="50" charset="0"/>
              </a:rPr>
              <a:t>cydgysylltiedig</a:t>
            </a:r>
            <a:r>
              <a:rPr lang="cy-GB" sz="2000" b="1" i="0" dirty="0">
                <a:solidFill>
                  <a:srgbClr val="FFFFFF"/>
                </a:solidFill>
                <a:effectLst/>
                <a:latin typeface="Cera Round Pro" panose="00000500000000000000" pitchFamily="50" charset="0"/>
              </a:rPr>
              <a:t> sy’n hanfodol ar gyfer meithrin rhyngweithio iach a chadarnhaol.</a:t>
            </a:r>
            <a:endParaRPr lang="cy-GB" sz="2000" b="1" dirty="0">
              <a:latin typeface="Cera Round Pro" panose="00000500000000000000" pitchFamily="50" charset="0"/>
            </a:endParaRPr>
          </a:p>
        </p:txBody>
      </p:sp>
      <p:pic>
        <p:nvPicPr>
          <p:cNvPr id="31" name="Picture 3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42CC307-BF61-F10D-7703-2FC06C21E2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5530015" y="61081"/>
            <a:ext cx="453879" cy="587718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A68C8EB-AF20-F7EC-07D8-7B2A917302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281272" y="1607534"/>
            <a:ext cx="902043" cy="830365"/>
          </a:xfrm>
          <a:prstGeom prst="rect">
            <a:avLst/>
          </a:prstGeom>
        </p:spPr>
      </p:pic>
      <p:pic>
        <p:nvPicPr>
          <p:cNvPr id="33" name="Picture 3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426E7EF-818B-AD70-A526-7D654179B1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8054715" y="5651503"/>
            <a:ext cx="734959" cy="861775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16C38770-384F-EAC8-B4F5-EAA33AA1F6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19653" y="3139063"/>
            <a:ext cx="472285" cy="531341"/>
          </a:xfrm>
          <a:prstGeom prst="rect">
            <a:avLst/>
          </a:prstGeom>
        </p:spPr>
      </p:pic>
      <p:pic>
        <p:nvPicPr>
          <p:cNvPr id="35" name="Picture 3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D73CF0E-9123-283B-76B7-61DBC4DE31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155126" y="1282929"/>
            <a:ext cx="902043" cy="830365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475827C-B8C3-8EA7-74B3-4374AAE778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411793" y="5715715"/>
            <a:ext cx="453879" cy="587718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54F3AC7-12A3-AE68-9EBF-4CDACB7954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10649846" y="5066028"/>
            <a:ext cx="667265" cy="741405"/>
          </a:xfrm>
          <a:prstGeom prst="rect">
            <a:avLst/>
          </a:prstGeom>
        </p:spPr>
      </p:pic>
      <p:pic>
        <p:nvPicPr>
          <p:cNvPr id="41" name="Picture 4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8212419-CF01-5871-881E-C459A05DE8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6096000" y="5989138"/>
            <a:ext cx="453879" cy="587718"/>
          </a:xfrm>
          <a:prstGeom prst="rect">
            <a:avLst/>
          </a:prstGeom>
        </p:spPr>
      </p:pic>
      <p:pic>
        <p:nvPicPr>
          <p:cNvPr id="19" name="Picture 1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25AED14-914A-6598-4317-6DBF9644F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7756" y="69102"/>
            <a:ext cx="2917371" cy="983081"/>
          </a:xfrm>
          <a:prstGeom prst="rect">
            <a:avLst/>
          </a:prstGeom>
        </p:spPr>
      </p:pic>
      <p:pic>
        <p:nvPicPr>
          <p:cNvPr id="10" name="Picture 9" descr="A circle with text on it&#10;&#10;Description automatically generated">
            <a:extLst>
              <a:ext uri="{FF2B5EF4-FFF2-40B4-BE49-F238E27FC236}">
                <a16:creationId xmlns:a16="http://schemas.microsoft.com/office/drawing/2014/main" id="{B5C2536E-6B91-D206-6617-4D9F516A2F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7899" y="-2822850"/>
            <a:ext cx="11923826" cy="1192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686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5ABE0E64-404A-24C2-0011-CFE4728ACEB3}"/>
              </a:ext>
            </a:extLst>
          </p:cNvPr>
          <p:cNvSpPr/>
          <p:nvPr/>
        </p:nvSpPr>
        <p:spPr>
          <a:xfrm rot="5400000">
            <a:off x="5408640" y="-2791506"/>
            <a:ext cx="1000117" cy="731955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8C642A86-1796-8F1D-A638-B0AB665F5952}"/>
              </a:ext>
            </a:extLst>
          </p:cNvPr>
          <p:cNvSpPr/>
          <p:nvPr/>
        </p:nvSpPr>
        <p:spPr>
          <a:xfrm rot="5400000">
            <a:off x="5544985" y="-2879291"/>
            <a:ext cx="945144" cy="731955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799857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0E1A1EB-9CA8-E24B-43AC-4810CC4E2C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7422119" y="3644235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0BFCC819-AE2F-DBC1-0C86-6CBDF26CF2B7}"/>
              </a:ext>
            </a:extLst>
          </p:cNvPr>
          <p:cNvSpPr txBox="1"/>
          <p:nvPr/>
        </p:nvSpPr>
        <p:spPr>
          <a:xfrm>
            <a:off x="738432" y="1535735"/>
            <a:ext cx="1071513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O feysydd chwarae i’r Senedd, o’n cartrefi i’n ffonau, yn ystod Wythnos Gwrth-fwlio eleni, dewch i ni ‘Ddewis Parch’ a threchu bwlio sy’n effeithio’n negyddol ar filiynau o fywydau ifanc.</a:t>
            </a:r>
          </a:p>
          <a:p>
            <a:pPr algn="ctr"/>
            <a:br>
              <a:rPr lang="cy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cy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  <a:t>Eleni, byddwn yn grymuso plant a phobl ifanc i beidio â dewis bwlio, hyd yn oed pan fyddwn yn anghytuno, ac atgoffa oedolion i arwain trwy osod esiampl, ar-lein ac yn y byd go iawn.</a:t>
            </a:r>
            <a:br>
              <a:rPr lang="cy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cy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cy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Dychmygwch fyd ble mae parch a charedigrwydd yn ffynnu – mae hynny’n fwy na breuddwyd, gall ddigwydd trwy ein dewisiadau ni. Ymunwch â ni yn ystod Wythnos Gwrth-fwlio Eleni ac ymrwymwch i’n hymgyrch ‘Dewiswch Barch’. Beth wnewch chi ddewis?</a:t>
            </a:r>
            <a:endParaRPr lang="cy-GB" sz="24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F2481FCD-ACB4-97A0-DCBE-81EBA1B2402B}"/>
              </a:ext>
            </a:extLst>
          </p:cNvPr>
          <p:cNvSpPr txBox="1"/>
          <p:nvPr/>
        </p:nvSpPr>
        <p:spPr>
          <a:xfrm>
            <a:off x="1581475" y="350208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GALWAD I WEITHREDU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CA1A797-0075-F92D-1D42-E5BE7AF979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50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720714" y="1023015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BD540AE7-60F1-6455-5BD4-A2E008898C37}"/>
              </a:ext>
            </a:extLst>
          </p:cNvPr>
          <p:cNvSpPr/>
          <p:nvPr/>
        </p:nvSpPr>
        <p:spPr>
          <a:xfrm rot="5400000">
            <a:off x="5352415" y="-3212202"/>
            <a:ext cx="1766420" cy="939542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3057933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104976" y="2880723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132335" y="5982098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124578" y="6247768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367663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106029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5619515" y="-377118"/>
            <a:ext cx="734959" cy="861775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027162" y="205395"/>
            <a:ext cx="453879" cy="587718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6D83570B-FEB1-02D4-64BA-0EBEF368C676}"/>
              </a:ext>
            </a:extLst>
          </p:cNvPr>
          <p:cNvSpPr/>
          <p:nvPr/>
        </p:nvSpPr>
        <p:spPr>
          <a:xfrm rot="5400000">
            <a:off x="5494994" y="-3294103"/>
            <a:ext cx="1695648" cy="9356805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A8EA4B01-A23F-244C-D79D-7FCC88073AE9}"/>
              </a:ext>
            </a:extLst>
          </p:cNvPr>
          <p:cNvSpPr txBox="1"/>
          <p:nvPr/>
        </p:nvSpPr>
        <p:spPr>
          <a:xfrm>
            <a:off x="1683258" y="537651"/>
            <a:ext cx="93954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AT BWY ALLWCH CHI DROI I SIARAD YN YR YSGOL?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D80DA7-054F-220A-D0D0-4244663E9C7C}"/>
              </a:ext>
            </a:extLst>
          </p:cNvPr>
          <p:cNvSpPr/>
          <p:nvPr/>
        </p:nvSpPr>
        <p:spPr>
          <a:xfrm>
            <a:off x="1762866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D39768-375C-80E3-09D6-6AADDB3B7813}"/>
              </a:ext>
            </a:extLst>
          </p:cNvPr>
          <p:cNvSpPr/>
          <p:nvPr/>
        </p:nvSpPr>
        <p:spPr>
          <a:xfrm>
            <a:off x="4903637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EACA7E-4799-93F7-AF61-A8C16AA0291F}"/>
              </a:ext>
            </a:extLst>
          </p:cNvPr>
          <p:cNvSpPr/>
          <p:nvPr/>
        </p:nvSpPr>
        <p:spPr>
          <a:xfrm>
            <a:off x="7974805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pic>
        <p:nvPicPr>
          <p:cNvPr id="23" name="Graphic 22" descr="Raised hand with solid fill">
            <a:extLst>
              <a:ext uri="{FF2B5EF4-FFF2-40B4-BE49-F238E27FC236}">
                <a16:creationId xmlns:a16="http://schemas.microsoft.com/office/drawing/2014/main" id="{43CEA8DC-53B9-2083-CBD9-E86705003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1226179" y="2441096"/>
            <a:ext cx="773093" cy="773093"/>
          </a:xfrm>
          <a:prstGeom prst="rect">
            <a:avLst/>
          </a:prstGeom>
        </p:spPr>
      </p:pic>
      <p:pic>
        <p:nvPicPr>
          <p:cNvPr id="25" name="Graphic 24" descr="Raised hand with solid fill">
            <a:extLst>
              <a:ext uri="{FF2B5EF4-FFF2-40B4-BE49-F238E27FC236}">
                <a16:creationId xmlns:a16="http://schemas.microsoft.com/office/drawing/2014/main" id="{2D8232B7-0EC9-1297-61FD-B37AB12DE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4377428" y="2461545"/>
            <a:ext cx="773093" cy="773093"/>
          </a:xfrm>
          <a:prstGeom prst="rect">
            <a:avLst/>
          </a:prstGeom>
        </p:spPr>
      </p:pic>
      <p:pic>
        <p:nvPicPr>
          <p:cNvPr id="26" name="Graphic 25" descr="Raised hand with solid fill">
            <a:extLst>
              <a:ext uri="{FF2B5EF4-FFF2-40B4-BE49-F238E27FC236}">
                <a16:creationId xmlns:a16="http://schemas.microsoft.com/office/drawing/2014/main" id="{885363CE-130C-5FEE-D83A-8041473C4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7452605" y="2455675"/>
            <a:ext cx="773093" cy="773093"/>
          </a:xfrm>
          <a:prstGeom prst="rect">
            <a:avLst/>
          </a:prstGeom>
        </p:spPr>
      </p:pic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C5CB5DE1-58CE-0DF4-BF0A-EF60D09E4603}"/>
              </a:ext>
            </a:extLst>
          </p:cNvPr>
          <p:cNvSpPr/>
          <p:nvPr/>
        </p:nvSpPr>
        <p:spPr>
          <a:xfrm rot="5400000">
            <a:off x="2798438" y="4510955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9" name="Rounded Rectangle 16">
            <a:extLst>
              <a:ext uri="{FF2B5EF4-FFF2-40B4-BE49-F238E27FC236}">
                <a16:creationId xmlns:a16="http://schemas.microsoft.com/office/drawing/2014/main" id="{41ADD53C-23C4-09DD-A9AC-A300E159EEB0}"/>
              </a:ext>
            </a:extLst>
          </p:cNvPr>
          <p:cNvSpPr/>
          <p:nvPr/>
        </p:nvSpPr>
        <p:spPr>
          <a:xfrm rot="5400000">
            <a:off x="5932315" y="4524626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2" name="Rounded Rectangle 16">
            <a:extLst>
              <a:ext uri="{FF2B5EF4-FFF2-40B4-BE49-F238E27FC236}">
                <a16:creationId xmlns:a16="http://schemas.microsoft.com/office/drawing/2014/main" id="{5CF0E039-CE25-975B-BD83-4B47B89D5029}"/>
              </a:ext>
            </a:extLst>
          </p:cNvPr>
          <p:cNvSpPr/>
          <p:nvPr/>
        </p:nvSpPr>
        <p:spPr>
          <a:xfrm rot="5400000">
            <a:off x="9020878" y="4536351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7DDBC59-A46B-345D-A9FE-6B3562B38376}"/>
              </a:ext>
            </a:extLst>
          </p:cNvPr>
          <p:cNvSpPr txBox="1"/>
          <p:nvPr/>
        </p:nvSpPr>
        <p:spPr>
          <a:xfrm>
            <a:off x="1814789" y="5618601"/>
            <a:ext cx="2554656" cy="346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1650" b="1" dirty="0">
                <a:effectLst/>
                <a:latin typeface="Cera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Enw’r aelod o'r staff </a:t>
            </a:r>
            <a:endParaRPr lang="en-GB" sz="1650" b="1" dirty="0">
              <a:solidFill>
                <a:srgbClr val="1B1862"/>
              </a:solidFill>
              <a:latin typeface="Cera Round Pro" panose="00000500000000000000" pitchFamily="50" charset="0"/>
            </a:endParaRPr>
          </a:p>
        </p:txBody>
      </p:sp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E4F0E83-F199-2B0E-FDB8-B6D14A6F70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810490" y="6219447"/>
            <a:ext cx="453879" cy="587718"/>
          </a:xfrm>
          <a:prstGeom prst="rect">
            <a:avLst/>
          </a:prstGeom>
        </p:spPr>
      </p:pic>
      <p:pic>
        <p:nvPicPr>
          <p:cNvPr id="41" name="Picture 4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C226B6D-4699-58E9-2B93-1A5520FFC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366867" y="3709359"/>
            <a:ext cx="472285" cy="531341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15D8B52-8C3F-C6D6-DFCD-BE24DE63B1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ED3720-CD90-9ED4-7074-A202175B4FEA}"/>
              </a:ext>
            </a:extLst>
          </p:cNvPr>
          <p:cNvSpPr txBox="1"/>
          <p:nvPr/>
        </p:nvSpPr>
        <p:spPr>
          <a:xfrm>
            <a:off x="4958297" y="5620428"/>
            <a:ext cx="2554656" cy="346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1650" b="1" dirty="0">
                <a:effectLst/>
                <a:latin typeface="Cera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Enw’r aelod o'r staff </a:t>
            </a:r>
            <a:endParaRPr lang="en-GB" sz="1650" b="1" dirty="0">
              <a:solidFill>
                <a:srgbClr val="1B1862"/>
              </a:solidFill>
              <a:latin typeface="Cera Round Pro" panose="00000500000000000000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3C1DB8-5E9A-C3F8-0407-A43835D5C377}"/>
              </a:ext>
            </a:extLst>
          </p:cNvPr>
          <p:cNvSpPr txBox="1"/>
          <p:nvPr/>
        </p:nvSpPr>
        <p:spPr>
          <a:xfrm>
            <a:off x="8046860" y="5630326"/>
            <a:ext cx="2554656" cy="346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1650" b="1" dirty="0">
                <a:effectLst/>
                <a:latin typeface="Cera Pro" panose="00000500000000000000" pitchFamily="50" charset="0"/>
                <a:ea typeface="Aptos" panose="020B0004020202020204" pitchFamily="34" charset="0"/>
                <a:cs typeface="Arial" panose="020B0604020202020204" pitchFamily="34" charset="0"/>
              </a:rPr>
              <a:t>Enw’r aelod o'r staff </a:t>
            </a:r>
            <a:endParaRPr lang="en-GB" sz="1650" b="1" dirty="0">
              <a:solidFill>
                <a:srgbClr val="1B1862"/>
              </a:solidFill>
              <a:latin typeface="Cera Round Pro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6041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62088" y="3747642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963480" y="605216"/>
            <a:ext cx="101618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WYTHNOS GWRTH-FWLIO 2024:</a:t>
            </a:r>
          </a:p>
        </p:txBody>
      </p:sp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405419" y="1504314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616161" y="6072854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4546923" y="1529050"/>
            <a:ext cx="453879" cy="587718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09C05007-A139-7554-C305-BD4593C6EAE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04E4BCE7-2F4A-A0DA-D9F8-802E1E9041BD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Dydd Llun 11 – Dydd Gwener 15 Tachwedd</a:t>
            </a:r>
          </a:p>
        </p:txBody>
      </p:sp>
      <p:pic>
        <p:nvPicPr>
          <p:cNvPr id="17" name="Graphic 16" descr="Line arrow: Clockwise curve with solid fill">
            <a:extLst>
              <a:ext uri="{FF2B5EF4-FFF2-40B4-BE49-F238E27FC236}">
                <a16:creationId xmlns:a16="http://schemas.microsoft.com/office/drawing/2014/main" id="{433FD81C-EEF7-B5AF-6529-BEFC38E8F7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006444">
            <a:off x="10330171" y="1352432"/>
            <a:ext cx="534979" cy="534979"/>
          </a:xfrm>
          <a:prstGeom prst="rect">
            <a:avLst/>
          </a:prstGeom>
        </p:spPr>
      </p:pic>
      <p:pic>
        <p:nvPicPr>
          <p:cNvPr id="27" name="Picture 2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5042B09-58FA-D280-8E05-0A1F88C72B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7920329" y="5604598"/>
            <a:ext cx="734959" cy="861775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A1F4624-36F1-6990-3118-C2A29A5491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pic>
        <p:nvPicPr>
          <p:cNvPr id="4" name="Picture 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B8B6DD60-3B5A-95C0-BDA9-9360F89762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4A3B368D-33CF-B8B4-AD42-B62A50D827C9}"/>
              </a:ext>
            </a:extLst>
          </p:cNvPr>
          <p:cNvSpPr/>
          <p:nvPr/>
        </p:nvSpPr>
        <p:spPr>
          <a:xfrm rot="5400000">
            <a:off x="7935848" y="1752014"/>
            <a:ext cx="1932195" cy="4886014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8BB4210A-100D-2BA2-0E3B-CBD8BF8F8414}"/>
              </a:ext>
            </a:extLst>
          </p:cNvPr>
          <p:cNvSpPr txBox="1"/>
          <p:nvPr/>
        </p:nvSpPr>
        <p:spPr>
          <a:xfrm>
            <a:off x="6697211" y="4455636"/>
            <a:ext cx="44094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25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Dydd Mawrth 12 Tachwedd</a:t>
            </a:r>
          </a:p>
        </p:txBody>
      </p:sp>
      <p:pic>
        <p:nvPicPr>
          <p:cNvPr id="9" name="Picture 8" descr="A cartoon character with socks and a large letter&#10;&#10;Description automatically generated">
            <a:extLst>
              <a:ext uri="{FF2B5EF4-FFF2-40B4-BE49-F238E27FC236}">
                <a16:creationId xmlns:a16="http://schemas.microsoft.com/office/drawing/2014/main" id="{C2CFE166-166E-EF07-CD61-DE4FA185FDA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453" y="3465696"/>
            <a:ext cx="2000691" cy="1125388"/>
          </a:xfrm>
          <a:prstGeom prst="rect">
            <a:avLst/>
          </a:prstGeom>
        </p:spPr>
      </p:pic>
      <p:sp>
        <p:nvSpPr>
          <p:cNvPr id="14" name="TextBox 14">
            <a:extLst>
              <a:ext uri="{FF2B5EF4-FFF2-40B4-BE49-F238E27FC236}">
                <a16:creationId xmlns:a16="http://schemas.microsoft.com/office/drawing/2014/main" id="{D99FEA28-FBE4-230D-AC29-23E73F70C89C}"/>
              </a:ext>
            </a:extLst>
          </p:cNvPr>
          <p:cNvSpPr txBox="1"/>
          <p:nvPr/>
        </p:nvSpPr>
        <p:spPr>
          <a:xfrm>
            <a:off x="6827061" y="3439973"/>
            <a:ext cx="33357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Diwrnod Sanau Od 2024</a:t>
            </a:r>
          </a:p>
        </p:txBody>
      </p:sp>
      <p:pic>
        <p:nvPicPr>
          <p:cNvPr id="20" name="Picture 19" descr="A purple and white logo with a hand cursor&#10;&#10;Description automatically generated">
            <a:extLst>
              <a:ext uri="{FF2B5EF4-FFF2-40B4-BE49-F238E27FC236}">
                <a16:creationId xmlns:a16="http://schemas.microsoft.com/office/drawing/2014/main" id="{049B35CD-A21D-0306-E801-73B9283ED3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8036" y="-5360"/>
            <a:ext cx="7506004" cy="750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70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3233D655-834C-AC87-D953-788131475CBB}"/>
              </a:ext>
            </a:extLst>
          </p:cNvPr>
          <p:cNvSpPr/>
          <p:nvPr/>
        </p:nvSpPr>
        <p:spPr>
          <a:xfrm rot="5400000">
            <a:off x="3605153" y="-1546062"/>
            <a:ext cx="4389211" cy="106205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722739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612247" y="1902037"/>
            <a:ext cx="896750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Unigolyn neu grŵp yn cael ei </a:t>
            </a:r>
            <a:r>
              <a:rPr lang="cy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niweidio’n fwriadol dro ar ôl tro</a:t>
            </a:r>
            <a:r>
              <a:rPr lang="cy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gan unigolyn neu grŵp arall, pan fydd y berthynas yn cynnwys </a:t>
            </a:r>
            <a:r>
              <a:rPr lang="cy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anghydbwysedd grym</a:t>
            </a:r>
            <a:r>
              <a:rPr lang="cy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. Gall bwlio fod yn gorfforol, yn eiriol neu’n seicolegol. </a:t>
            </a:r>
          </a:p>
          <a:p>
            <a:pPr algn="ctr"/>
            <a:endParaRPr lang="cy-GB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pPr algn="ctr"/>
            <a:r>
              <a:rPr lang="cy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Gall ddigwydd wyneb yn wyneb neu ar-lein.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64807" y="316987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111261" y="4141739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4135338" y="-1458593"/>
            <a:ext cx="94514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4A1DFD-9DDB-B1C6-854C-0DFCE1EADAFB}"/>
              </a:ext>
            </a:extLst>
          </p:cNvPr>
          <p:cNvSpPr txBox="1"/>
          <p:nvPr/>
        </p:nvSpPr>
        <p:spPr>
          <a:xfrm>
            <a:off x="349763" y="792401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32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BETH YW BWLIO?</a:t>
            </a:r>
          </a:p>
        </p:txBody>
      </p:sp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3D90BEE-2B45-C70B-6AB7-556401D2D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B7BDE1D-CB29-B882-CCBF-9450813EED3B}"/>
              </a:ext>
            </a:extLst>
          </p:cNvPr>
          <p:cNvSpPr txBox="1"/>
          <p:nvPr/>
        </p:nvSpPr>
        <p:spPr>
          <a:xfrm>
            <a:off x="2788217" y="1243146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1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Diffiniad y Gynghrair Gwrth-fwlio </a:t>
            </a:r>
          </a:p>
        </p:txBody>
      </p:sp>
    </p:spTree>
    <p:extLst>
      <p:ext uri="{BB962C8B-B14F-4D97-AF65-F5344CB8AC3E}">
        <p14:creationId xmlns:p14="http://schemas.microsoft.com/office/powerpoint/2010/main" val="1253930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57518" y="-1617995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691487" y="-3143663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84845" y="-2308266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747754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029241" y="2690336"/>
            <a:ext cx="1015340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9000" b="1" dirty="0">
                <a:solidFill>
                  <a:srgbClr val="1B1464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Rheolau Sylfaenol</a:t>
            </a:r>
            <a:endParaRPr lang="cy-GB" sz="9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72345" y="195515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2" name="Picture 1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91224337-2064-DCFA-5530-D79B5548B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743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9" y="-3309956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56021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584513" y="1847843"/>
            <a:ext cx="9417429" cy="2783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y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Dewis Parch, mae’n Angenrheidiol</a:t>
            </a:r>
          </a:p>
          <a:p>
            <a:pPr algn="ctr">
              <a:lnSpc>
                <a:spcPct val="150000"/>
              </a:lnSpc>
            </a:pPr>
            <a:r>
              <a:rPr lang="cy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Yn ein bywyd mae’n hanfodol.</a:t>
            </a:r>
          </a:p>
          <a:p>
            <a:pPr algn="ctr">
              <a:lnSpc>
                <a:spcPct val="150000"/>
              </a:lnSpc>
            </a:pPr>
            <a:r>
              <a:rPr lang="cy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Heb barch, fydd pethau’n ymfflamychol, </a:t>
            </a:r>
          </a:p>
          <a:p>
            <a:pPr algn="ctr">
              <a:lnSpc>
                <a:spcPct val="150000"/>
              </a:lnSpc>
            </a:pPr>
            <a:r>
              <a:rPr lang="cy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A dydy hynny ddim yn llesol.</a:t>
            </a:r>
            <a:endParaRPr lang="cy-GB" sz="3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16167-2218-B938-05A2-161ED54DDFF2}"/>
              </a:ext>
            </a:extLst>
          </p:cNvPr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3A146-B486-9B4D-6FC1-A3B4BB771938}"/>
              </a:ext>
            </a:extLst>
          </p:cNvPr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037461C-3D02-881A-F156-8862115C7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63552CAE-A6F0-E4E0-2ED0-59F86F4CD803}"/>
              </a:ext>
            </a:extLst>
          </p:cNvPr>
          <p:cNvSpPr/>
          <p:nvPr/>
        </p:nvSpPr>
        <p:spPr>
          <a:xfrm rot="5400000">
            <a:off x="4039065" y="-1396265"/>
            <a:ext cx="922080" cy="532879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96DBDC-759B-5E4C-906A-DA1BA4D9B794}"/>
              </a:ext>
            </a:extLst>
          </p:cNvPr>
          <p:cNvSpPr txBox="1"/>
          <p:nvPr/>
        </p:nvSpPr>
        <p:spPr>
          <a:xfrm>
            <a:off x="2008086" y="975742"/>
            <a:ext cx="49840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CERDD DEWIS PARCH</a:t>
            </a:r>
          </a:p>
        </p:txBody>
      </p:sp>
    </p:spTree>
    <p:extLst>
      <p:ext uri="{BB962C8B-B14F-4D97-AF65-F5344CB8AC3E}">
        <p14:creationId xmlns:p14="http://schemas.microsoft.com/office/powerpoint/2010/main" val="4220142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73810" y="-1516392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7" y="-30168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646151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BAE14904-B7DE-626A-F652-B82B0E05DF5B}"/>
              </a:ext>
            </a:extLst>
          </p:cNvPr>
          <p:cNvSpPr/>
          <p:nvPr/>
        </p:nvSpPr>
        <p:spPr>
          <a:xfrm rot="5400000">
            <a:off x="3979667" y="-907499"/>
            <a:ext cx="902800" cy="457395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254715" y="973672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BETH YW PARCH?</a:t>
            </a: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106045" y="460756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367599" y="401610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8637" y="2056756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y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E95A5D-DCE8-1DB3-1014-F10ADE437DF3}"/>
              </a:ext>
            </a:extLst>
          </p:cNvPr>
          <p:cNvSpPr txBox="1"/>
          <p:nvPr/>
        </p:nvSpPr>
        <p:spPr>
          <a:xfrm>
            <a:off x="2593871" y="1417369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1500" b="1" dirty="0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Diffiniad </a:t>
            </a:r>
            <a:r>
              <a:rPr lang="cy-GB" sz="1500" b="1" dirty="0" err="1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Oxford</a:t>
            </a:r>
            <a:r>
              <a:rPr lang="cy-GB" sz="1500" b="1" dirty="0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y-GB" sz="1500" b="1" dirty="0" err="1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Languages</a:t>
            </a:r>
            <a:r>
              <a:rPr lang="cy-GB" sz="1500" b="1" dirty="0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cy-GB" sz="1500" b="1" dirty="0">
              <a:solidFill>
                <a:schemeClr val="bg1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72999A95-9355-D114-5513-0FA4A3432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C0F880-74F5-D82B-E949-1B2FF5E533EB}"/>
              </a:ext>
            </a:extLst>
          </p:cNvPr>
          <p:cNvSpPr txBox="1"/>
          <p:nvPr/>
        </p:nvSpPr>
        <p:spPr>
          <a:xfrm>
            <a:off x="1029241" y="2546003"/>
            <a:ext cx="1015340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4800" b="1" dirty="0">
                <a:solidFill>
                  <a:srgbClr val="1B1464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Rhoi sylw teg i deimladau,dymuniadau neu hawliau pobl eraill</a:t>
            </a:r>
            <a:endParaRPr lang="cy-GB" sz="4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643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FB697F52-EA1E-DC05-9BBF-12E5BB91B7FE}"/>
              </a:ext>
            </a:extLst>
          </p:cNvPr>
          <p:cNvSpPr/>
          <p:nvPr/>
        </p:nvSpPr>
        <p:spPr>
          <a:xfrm rot="16200000">
            <a:off x="4121727" y="-1680271"/>
            <a:ext cx="3778623" cy="1060394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>
              <a:solidFill>
                <a:srgbClr val="1B1263"/>
              </a:solidFill>
            </a:endParaRPr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4341258" y="-1771934"/>
            <a:ext cx="3595299" cy="10603944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4099662" y="1868044"/>
            <a:ext cx="730860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7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A yw parch yn rhywbeth a gaiff ei haeddu?</a:t>
            </a: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224841" y="-711520"/>
            <a:ext cx="1879818" cy="602196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9B5D2D-7D48-F686-386B-FF3A96F3793D}"/>
              </a:ext>
            </a:extLst>
          </p:cNvPr>
          <p:cNvSpPr txBox="1"/>
          <p:nvPr/>
        </p:nvSpPr>
        <p:spPr>
          <a:xfrm>
            <a:off x="1854367" y="849782"/>
            <a:ext cx="258075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34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7442ACB-0F40-4387-6633-04B9913ED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840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urple rectangle with white rectangle&#10;&#10;Description automatically generated">
            <a:extLst>
              <a:ext uri="{FF2B5EF4-FFF2-40B4-BE49-F238E27FC236}">
                <a16:creationId xmlns:a16="http://schemas.microsoft.com/office/drawing/2014/main" id="{D5F12A8E-DD02-7222-02E6-FF585630275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7359" y="0"/>
            <a:ext cx="13406718" cy="7541280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617349" y="-3319755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2687981" y="2525291"/>
            <a:ext cx="7782335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65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Beth yw ystyr parch i mi?</a:t>
            </a:r>
            <a:endParaRPr lang="en-GB" sz="65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2417" y="197400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E5A072-AA07-B35B-405C-D59C1A2A62E9}"/>
              </a:ext>
            </a:extLst>
          </p:cNvPr>
          <p:cNvSpPr txBox="1"/>
          <p:nvPr/>
        </p:nvSpPr>
        <p:spPr>
          <a:xfrm>
            <a:off x="9078422" y="1228397"/>
            <a:ext cx="248340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0" b="1" dirty="0">
                <a:solidFill>
                  <a:srgbClr val="8757E5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E652B6-BBD3-0C8E-503D-D81FF54C5C35}"/>
              </a:ext>
            </a:extLst>
          </p:cNvPr>
          <p:cNvSpPr txBox="1"/>
          <p:nvPr/>
        </p:nvSpPr>
        <p:spPr>
          <a:xfrm>
            <a:off x="3106271" y="2383722"/>
            <a:ext cx="6212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D3D122C-C75B-001A-32DB-449F29C8F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158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9" y="-3309956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56021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387285" y="1938434"/>
            <a:ext cx="9417429" cy="2783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y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Cofia barchu safbwynt pob un, </a:t>
            </a:r>
          </a:p>
          <a:p>
            <a:pPr algn="ctr">
              <a:lnSpc>
                <a:spcPct val="150000"/>
              </a:lnSpc>
            </a:pPr>
            <a:r>
              <a:rPr lang="cy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Cael anghydweld yw’n hawl diofyn.</a:t>
            </a:r>
          </a:p>
          <a:p>
            <a:pPr algn="ctr">
              <a:lnSpc>
                <a:spcPct val="150000"/>
              </a:lnSpc>
            </a:pPr>
            <a:r>
              <a:rPr lang="cy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 Gwranda ar eraill, gwerthfawroga,</a:t>
            </a:r>
          </a:p>
          <a:p>
            <a:pPr algn="ctr">
              <a:lnSpc>
                <a:spcPct val="150000"/>
              </a:lnSpc>
            </a:pPr>
            <a:r>
              <a:rPr lang="cy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Mae’n well na ffraeo a chweryla.</a:t>
            </a:r>
            <a:endParaRPr lang="cy-GB" sz="3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16167-2218-B938-05A2-161ED54DDFF2}"/>
              </a:ext>
            </a:extLst>
          </p:cNvPr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3A146-B486-9B4D-6FC1-A3B4BB771938}"/>
              </a:ext>
            </a:extLst>
          </p:cNvPr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E5DBD166-277A-E7F0-D84E-4E40FEEA53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  <p:sp>
        <p:nvSpPr>
          <p:cNvPr id="8" name="Rounded Rectangle 16">
            <a:extLst>
              <a:ext uri="{FF2B5EF4-FFF2-40B4-BE49-F238E27FC236}">
                <a16:creationId xmlns:a16="http://schemas.microsoft.com/office/drawing/2014/main" id="{BA63A0B6-F62B-24CA-B885-6A9DA2D42912}"/>
              </a:ext>
            </a:extLst>
          </p:cNvPr>
          <p:cNvSpPr/>
          <p:nvPr/>
        </p:nvSpPr>
        <p:spPr>
          <a:xfrm rot="5400000">
            <a:off x="4039065" y="-1396265"/>
            <a:ext cx="922080" cy="532879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CA13C6-07E5-7528-6AD2-A883CA93C448}"/>
              </a:ext>
            </a:extLst>
          </p:cNvPr>
          <p:cNvSpPr txBox="1"/>
          <p:nvPr/>
        </p:nvSpPr>
        <p:spPr>
          <a:xfrm>
            <a:off x="2008086" y="975742"/>
            <a:ext cx="49840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CERDD DEWIS PARCH</a:t>
            </a:r>
          </a:p>
        </p:txBody>
      </p:sp>
    </p:spTree>
    <p:extLst>
      <p:ext uri="{BB962C8B-B14F-4D97-AF65-F5344CB8AC3E}">
        <p14:creationId xmlns:p14="http://schemas.microsoft.com/office/powerpoint/2010/main" val="629341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3" ma:contentTypeDescription="Create a new document." ma:contentTypeScope="" ma:versionID="325ca87849dc9008ea5d56cd5aa57898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0a737e42a372012122270de0f81db743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01FFB5F-00B7-4393-9C60-CE859C0E71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7ABCA1-EFD1-4124-8D75-B9A677D4EB07}">
  <ds:schemaRefs>
    <ds:schemaRef ds:uri="http://purl.org/dc/terms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16ae49f3-829e-48a4-b770-42088e17cf9e"/>
    <ds:schemaRef ds:uri="25bce31e-210f-4595-b6f1-ad167b62b966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643</Words>
  <Application>Microsoft Office PowerPoint</Application>
  <PresentationFormat>Widescreen</PresentationFormat>
  <Paragraphs>94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Aptos</vt:lpstr>
      <vt:lpstr>Aptos Display</vt:lpstr>
      <vt:lpstr>Arial</vt:lpstr>
      <vt:lpstr>Cera Pro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Thejashri Supriya</cp:lastModifiedBy>
  <cp:revision>18</cp:revision>
  <dcterms:created xsi:type="dcterms:W3CDTF">2024-08-12T13:06:58Z</dcterms:created>
  <dcterms:modified xsi:type="dcterms:W3CDTF">2024-10-25T13:33:22Z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