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35" r:id="rId5"/>
    <p:sldId id="258" r:id="rId6"/>
    <p:sldId id="319" r:id="rId7"/>
    <p:sldId id="336" r:id="rId8"/>
    <p:sldId id="311" r:id="rId9"/>
    <p:sldId id="317" r:id="rId10"/>
    <p:sldId id="321" r:id="rId11"/>
    <p:sldId id="323" r:id="rId12"/>
    <p:sldId id="312" r:id="rId13"/>
    <p:sldId id="330" r:id="rId14"/>
    <p:sldId id="337" r:id="rId15"/>
    <p:sldId id="338" r:id="rId16"/>
    <p:sldId id="339" r:id="rId17"/>
    <p:sldId id="340" r:id="rId18"/>
    <p:sldId id="341" r:id="rId19"/>
    <p:sldId id="334" r:id="rId20"/>
    <p:sldId id="342" r:id="rId21"/>
    <p:sldId id="34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605F7745-FD85-AAC2-3949-A7F25FEE8212}" name="Gareth Jones" initials="GJ" userId="064f93eea4b7da89" providerId="Windows Live"/>
  <p188:author id="{9E3C1D73-78F0-8DCD-BF71-61164EE955BA}" name="Martha Evans" initials="ME" userId="S::mevans@ncb.org.uk::3c1badc2-301d-4c55-ab15-e0004543ecf2" providerId="AD"/>
  <p188:author id="{BD607792-142E-BCB4-EEE0-9352AC7C123D}" name="Aoife Nic Colaim" initials="AN" userId="S::ANiccolaim@ncb.org.uk::6aaa2443-ec71-4a99-a879-78a614b2b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862"/>
    <a:srgbClr val="8757E5"/>
    <a:srgbClr val="1B1263"/>
    <a:srgbClr val="1B1464"/>
    <a:srgbClr val="3A8DFF"/>
    <a:srgbClr val="448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6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2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841374" y="513091"/>
            <a:ext cx="102892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 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459166" y="-320130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  <a:solidFill>
            <a:srgbClr val="1B1862"/>
          </a:solidFill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680EFD-50E3-580C-9518-47579A194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480" y="1294477"/>
            <a:ext cx="7814475" cy="447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2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02129" y="1035922"/>
            <a:ext cx="11756571" cy="7291649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190017" y="1839234"/>
            <a:ext cx="941742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</a:t>
            </a:r>
            <a:r>
              <a:rPr lang="cy-GB" sz="32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Dwi ddim yn meddwl y gwnawn ni gytuno felly beth am i ni wneud rhywbeth y mae’r ddau ohonom ni yn ei fwynhau</a:t>
            </a: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?” </a:t>
            </a:r>
          </a:p>
          <a:p>
            <a:pPr lvl="0">
              <a:spcBef>
                <a:spcPts val="1200"/>
              </a:spcBef>
            </a:pPr>
            <a:r>
              <a:rPr lang="cy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</a:t>
            </a:r>
            <a:r>
              <a:rPr lang="cy-GB" sz="3200" b="1" dirty="0">
                <a:solidFill>
                  <a:srgbClr val="8757E5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Dwi’n deall beth wyt ti’n geisio ddweud, ond rwy’n credu…</a:t>
            </a:r>
            <a:r>
              <a:rPr lang="cy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</a:t>
            </a:r>
          </a:p>
          <a:p>
            <a:pPr lvl="0">
              <a:spcBef>
                <a:spcPts val="1200"/>
              </a:spcBef>
            </a:pP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</a:t>
            </a:r>
            <a:r>
              <a:rPr lang="cy-GB" sz="32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Dwi ddim eisiau ffraeo efo ti, ti’n ffrind i mi</a:t>
            </a: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…”</a:t>
            </a:r>
            <a:endParaRPr lang="cy-GB" sz="32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630692" y="40198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763AB937-F743-8B5D-7538-43A7AC8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5271" y="1862145"/>
            <a:ext cx="787249" cy="78724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43939948-E0A4-1D60-EAB5-38D557D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8763" y="3463158"/>
            <a:ext cx="787249" cy="787249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C2DE8C0E-A7B0-E163-3B3A-8A46C3C1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8" y="4548269"/>
            <a:ext cx="787249" cy="78724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</a:extLst>
          </p:cNvPr>
          <p:cNvSpPr/>
          <p:nvPr/>
        </p:nvSpPr>
        <p:spPr>
          <a:xfrm rot="5400000">
            <a:off x="5226562" y="-2995833"/>
            <a:ext cx="721828" cy="846441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/>
          <p:nvPr/>
        </p:nvSpPr>
        <p:spPr>
          <a:xfrm>
            <a:off x="1494108" y="1007254"/>
            <a:ext cx="8266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ENGHREIFFTIAU O FFYRDD O ANGHYTUNO’N BARCHUS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C7C7CCD-0408-ACE0-A5D2-B81145C82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88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4F8A769D-C2A6-9D81-CBC3-6C3D4A8840DB}"/>
              </a:ext>
            </a:extLst>
          </p:cNvPr>
          <p:cNvSpPr/>
          <p:nvPr/>
        </p:nvSpPr>
        <p:spPr>
          <a:xfrm rot="16200000">
            <a:off x="5261250" y="-4454620"/>
            <a:ext cx="1892469" cy="11110930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285726" y="-4369783"/>
            <a:ext cx="1843515" cy="10887963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078341" y="282065"/>
            <a:ext cx="102582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DULLIAU I DDATRYS ANGHYTUNO YN BARCHUS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447834" y="2696837"/>
            <a:ext cx="464644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28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Cadwch eich pen a gwrandewch</a:t>
            </a:r>
            <a:r>
              <a:rPr lang="cy-GB" sz="28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y-GB" sz="28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Defnyddiwch iaith garedig a pharchus.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28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Ceisiwch ddeall safbwynt yr unigolyn arall</a:t>
            </a:r>
            <a:r>
              <a:rPr lang="cy-GB" sz="28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y-GB" sz="2800" b="1" dirty="0">
              <a:solidFill>
                <a:srgbClr val="8757E5"/>
              </a:solidFill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750" y="2641038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972" y="3880593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305" y="5128272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40321" y="2824510"/>
            <a:ext cx="861774" cy="861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93A79F-DE78-6298-A247-B68EB6F511C6}"/>
              </a:ext>
            </a:extLst>
          </p:cNvPr>
          <p:cNvSpPr txBox="1"/>
          <p:nvPr/>
        </p:nvSpPr>
        <p:spPr>
          <a:xfrm>
            <a:off x="7005017" y="2696837"/>
            <a:ext cx="46464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y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Awgrymwch g</a:t>
            </a:r>
            <a:r>
              <a:rPr lang="cy-GB" sz="2800" b="1" dirty="0">
                <a:solidFill>
                  <a:srgbClr val="002060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yfaddawd neu ateb gyda'ch gilydd</a:t>
            </a:r>
            <a:r>
              <a:rPr lang="cy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y-GB" sz="2800" b="1" dirty="0">
              <a:solidFill>
                <a:srgbClr val="1B1464"/>
              </a:solidFill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28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Gofynnwch i un o’r athrawon neu oedolyn arall am gymorth os bydd angen hynny</a:t>
            </a:r>
            <a:r>
              <a:rPr lang="cy-GB" sz="28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y-GB" sz="2800" dirty="0">
              <a:solidFill>
                <a:srgbClr val="8757E5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Graphic 12" descr="Right pointing backhand index with solid fill">
            <a:extLst>
              <a:ext uri="{FF2B5EF4-FFF2-40B4-BE49-F238E27FC236}">
                <a16:creationId xmlns:a16="http://schemas.microsoft.com/office/drawing/2014/main" id="{92C27071-98F2-F412-36D8-E40F68717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1782" y="4528870"/>
            <a:ext cx="861774" cy="861774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1AD8536-3192-CDD5-BE80-7D577D273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03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723502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853261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572519" y="1849961"/>
            <a:ext cx="59631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7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Chwarae Rhan Parch ar Waith:</a:t>
            </a:r>
            <a:endParaRPr lang="cy-GB" sz="7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703113" y="-1352959"/>
            <a:ext cx="927164" cy="52593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78539" y="922797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GWEITHGAREDD</a:t>
            </a:r>
          </a:p>
        </p:txBody>
      </p:sp>
      <p:pic>
        <p:nvPicPr>
          <p:cNvPr id="8" name="Graphic 7" descr="Drama with solid fill">
            <a:extLst>
              <a:ext uri="{FF2B5EF4-FFF2-40B4-BE49-F238E27FC236}">
                <a16:creationId xmlns:a16="http://schemas.microsoft.com/office/drawing/2014/main" id="{142190F4-A5FE-C449-86DA-4C6F05804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2882" y="1889271"/>
            <a:ext cx="3483071" cy="3483071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CB26B4D-FB07-218B-932F-87F444711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6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1C4D23D9-8F78-9B2A-ED68-A3C0DE036312}"/>
              </a:ext>
            </a:extLst>
          </p:cNvPr>
          <p:cNvSpPr/>
          <p:nvPr/>
        </p:nvSpPr>
        <p:spPr>
          <a:xfrm rot="16200000">
            <a:off x="5941744" y="-3219600"/>
            <a:ext cx="1087262" cy="911759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6004078" y="-3285030"/>
            <a:ext cx="1043353" cy="9036839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630893" y="820372"/>
            <a:ext cx="978972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PAM MAE PARCH YN BWYSIG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827767" y="2375669"/>
            <a:ext cx="10035312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Pam mae’n bwysig parchu’r naill a’r llall?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448DFF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Sut mae parch yn ein helpu i wneud ffrindiau a datrys problemau</a:t>
            </a:r>
            <a:r>
              <a:rPr lang="cy-GB" sz="3500" b="1" dirty="0">
                <a:solidFill>
                  <a:srgbClr val="44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?</a:t>
            </a:r>
            <a:endParaRPr lang="cy-GB" sz="3500" b="1" dirty="0">
              <a:solidFill>
                <a:srgbClr val="448DFF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Sut mae parch yn creu amgylchedd cadarnhaol yn yr ysgol</a:t>
            </a: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?</a:t>
            </a:r>
            <a:endParaRPr lang="cy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34" y="3304481"/>
            <a:ext cx="1068345" cy="1068345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25F075DE-5832-817A-5A4F-E1AFE53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422" y="2236136"/>
            <a:ext cx="1068345" cy="1068345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7169A316-1060-B2AA-86B0-1FA542A8D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34" y="4636619"/>
            <a:ext cx="1068345" cy="1068345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D5C29E9-70E9-9A7C-9C62-B0BB7B1B7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71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71177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841538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4929621" y="2168375"/>
            <a:ext cx="62676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9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Gwe Parch</a:t>
            </a:r>
            <a:endParaRPr lang="cy-GB" sz="9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654691" y="-1098262"/>
            <a:ext cx="927164" cy="4779108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0" y="937349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GWEITHGAREDD</a:t>
            </a:r>
          </a:p>
        </p:txBody>
      </p:sp>
      <p:pic>
        <p:nvPicPr>
          <p:cNvPr id="6" name="Graphic 5" descr="Spider web with solid fill">
            <a:extLst>
              <a:ext uri="{FF2B5EF4-FFF2-40B4-BE49-F238E27FC236}">
                <a16:creationId xmlns:a16="http://schemas.microsoft.com/office/drawing/2014/main" id="{18184795-2C33-66BD-B4CC-3A3D29095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1157" y="1766973"/>
            <a:ext cx="3816008" cy="3816008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407E564-9CCD-D1E8-7438-5766C785F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66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2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A57CB-FE3E-7150-AF38-F11CF30C7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D4749B5-AA53-1EB8-C554-22CEBF8FA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CFEDE86-F45C-73D1-B5B9-34FF16AA9F50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1C472-1A0F-001C-3CCC-787BA2532E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F08B51C-08AC-B106-05BE-AD9ECF3F59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A40BED-B739-BA03-C18F-85EBBF5BE036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56CB460-7AA9-AC36-93F1-5F02513B39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DBCB0CA-1E71-AE87-AB6F-9775A48C5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48A9AB1-FF86-8363-4E57-018BF95A9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F4FA9B-A1B8-9748-1795-F502A8A67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77D4863-FD46-8DD4-B440-AA2E1DAB4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0B0BEA9-8AEC-FB83-35AC-3A9ED1D9F4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EE8636E-E6CB-5EB4-42C0-FBE496A59E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BC95422B-8274-8B26-D617-3E7F1A3BFA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6FBB7B0-21E1-371C-93DD-2B074C2FBF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459166" y="-320130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C674C5B-02FF-B863-435B-870085DFF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  <a:solidFill>
            <a:srgbClr val="1B1862"/>
          </a:solidFill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8C4F24-1D7E-AD7F-9C29-22D4972B9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250" y="1001611"/>
            <a:ext cx="7814475" cy="447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75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787008" y="1818908"/>
            <a:ext cx="57185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7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Creu Addewid Parch</a:t>
            </a:r>
            <a:endParaRPr lang="cy-GB" sz="7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583093" y="-1178261"/>
            <a:ext cx="927164" cy="49372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122267" y="937281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GWEITHGAREDD</a:t>
            </a:r>
          </a:p>
        </p:txBody>
      </p:sp>
      <p:pic>
        <p:nvPicPr>
          <p:cNvPr id="8" name="Graphic 7" descr="Scribble with solid fill">
            <a:extLst>
              <a:ext uri="{FF2B5EF4-FFF2-40B4-BE49-F238E27FC236}">
                <a16:creationId xmlns:a16="http://schemas.microsoft.com/office/drawing/2014/main" id="{C2E88850-744B-AB33-8ADA-1117EF0FD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3339" y="1890273"/>
            <a:ext cx="3774832" cy="3774832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7BC2A08-3D6D-120F-B280-9780FE153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5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265917" y="-3675291"/>
            <a:ext cx="1766420" cy="101258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905243" y="6312110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61454" y="-3677439"/>
            <a:ext cx="1695648" cy="1012583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99791" y="612689"/>
            <a:ext cx="83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AT BWY ALLWCH CHI DROI I SIARAD YN YSGOL?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368956" y="2948291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893935" y="296981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8401220" y="2994324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041960" y="2611707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509081" y="2576058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8032366" y="264445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367765" y="4153687"/>
            <a:ext cx="325794" cy="3331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983392" y="5595772"/>
            <a:ext cx="58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o’r staff yma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805B5F-6EB0-B44D-69A6-5BDE5FA16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AD450315-CE16-5803-207C-9A52ABD59AA3}"/>
              </a:ext>
            </a:extLst>
          </p:cNvPr>
          <p:cNvSpPr/>
          <p:nvPr/>
        </p:nvSpPr>
        <p:spPr>
          <a:xfrm rot="5400000">
            <a:off x="5962242" y="4127942"/>
            <a:ext cx="325794" cy="3331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317886E8-E2CE-6FE7-E166-1A60A10E8C47}"/>
              </a:ext>
            </a:extLst>
          </p:cNvPr>
          <p:cNvSpPr/>
          <p:nvPr/>
        </p:nvSpPr>
        <p:spPr>
          <a:xfrm rot="5400000">
            <a:off x="9561516" y="4153687"/>
            <a:ext cx="325794" cy="3331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CE912D-3A12-2F67-A811-D00339CF6012}"/>
              </a:ext>
            </a:extLst>
          </p:cNvPr>
          <p:cNvSpPr txBox="1"/>
          <p:nvPr/>
        </p:nvSpPr>
        <p:spPr>
          <a:xfrm>
            <a:off x="8126916" y="5583953"/>
            <a:ext cx="58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o’r staff yma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8BE61D-813E-8DFB-8472-E78416CD366F}"/>
              </a:ext>
            </a:extLst>
          </p:cNvPr>
          <p:cNvSpPr txBox="1"/>
          <p:nvPr/>
        </p:nvSpPr>
        <p:spPr>
          <a:xfrm>
            <a:off x="4570674" y="5572133"/>
            <a:ext cx="58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o’r staff yma</a:t>
            </a:r>
          </a:p>
        </p:txBody>
      </p:sp>
    </p:spTree>
    <p:extLst>
      <p:ext uri="{BB962C8B-B14F-4D97-AF65-F5344CB8AC3E}">
        <p14:creationId xmlns:p14="http://schemas.microsoft.com/office/powerpoint/2010/main" val="53050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Llun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11 –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Gwener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15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Tachwedd</a:t>
            </a:r>
            <a:endParaRPr lang="en-US" sz="30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006444">
            <a:off x="10501818" y="1420495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935848" y="1752014"/>
            <a:ext cx="1932195" cy="4886014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697211" y="4455636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err="1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</a:t>
            </a:r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Mawrth 12 </a:t>
            </a:r>
            <a:r>
              <a:rPr lang="en-US" sz="2500" b="1" dirty="0" err="1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Tachwedd</a:t>
            </a:r>
            <a:endParaRPr lang="en-US" sz="25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53" y="3465696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6827061" y="3439973"/>
            <a:ext cx="3335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Diwrnod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Sanau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Od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7651" y="5696784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0BE94B-407F-F8F4-DD1B-9E78024F17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D853D528-D998-299E-3B4E-6224E60329AF}"/>
              </a:ext>
            </a:extLst>
          </p:cNvPr>
          <p:cNvSpPr txBox="1"/>
          <p:nvPr/>
        </p:nvSpPr>
        <p:spPr>
          <a:xfrm>
            <a:off x="856440" y="628959"/>
            <a:ext cx="102892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D1E569-9C45-95E1-6DFA-F594B9E02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28" y="2102359"/>
            <a:ext cx="5619109" cy="321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1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6644" y="-2745397"/>
            <a:ext cx="1000117" cy="75679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374653" y="-2578777"/>
            <a:ext cx="945144" cy="723474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839830" y="1657559"/>
            <a:ext cx="107151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Arial" panose="020B0604020202020204" pitchFamily="34" charset="0"/>
              </a:rPr>
              <a:t>O feysydd chwarae i’r Senedd, o’n cartrefi i’n ffonau, yn ystod Wythnos Gwrth-fwlio eleni, dewch i ni ‘Ddewis Parch’ a threchu bwlio sy’n effeithio’n negyddol ar filiynau o fywydau ifanc.</a:t>
            </a: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endParaRPr lang="cy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Eleni, byddwn yn grymuso plant a phobl ifanc i beidio â dewis bwlio, hyd yn oed pan fyddwn yn anghytuno, ac atgoffa oedolion i arwain trwy osod esiampl, ar-lein ac yn y byd go iawn.</a:t>
            </a: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endParaRPr lang="cy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Dychmygwch fyd ble mae parch a charedigrwydd yn ffynnu – mae hynny’n fwy na breuddwyd, gall ddigwydd trwy ein dewisiadau ni. Ymunwch â ni yn ystod Wythnos Gwrth-fwlio Eleni ac ymrwymwch i’n</a:t>
            </a:r>
            <a: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 hymgyrch</a:t>
            </a:r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 ‘Dewiswch Barch</a:t>
            </a:r>
            <a: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’</a:t>
            </a:r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. Beth wnewch chi ddewis?</a:t>
            </a:r>
            <a:endParaRPr lang="cy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11654" y="605173"/>
            <a:ext cx="8671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GALWAD I WEITHREDU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F7F802-5532-AEE3-0F4D-DA77657E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white rectangle&#10;&#10;Description automatically generated">
            <a:extLst>
              <a:ext uri="{FF2B5EF4-FFF2-40B4-BE49-F238E27FC236}">
                <a16:creationId xmlns:a16="http://schemas.microsoft.com/office/drawing/2014/main" id="{D5F12A8E-DD02-7222-02E6-FF585630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359" y="0"/>
            <a:ext cx="13406718" cy="7541280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49" y="-3319755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4291749" y="2426318"/>
            <a:ext cx="65258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Beth </a:t>
            </a:r>
            <a:r>
              <a:rPr lang="en-US" sz="7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yw</a:t>
            </a:r>
            <a:r>
              <a:rPr lang="en-US" sz="7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ystyr</a:t>
            </a:r>
            <a:r>
              <a:rPr lang="en-US" sz="7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 “parch”?</a:t>
            </a:r>
            <a:endParaRPr lang="en-GB" sz="7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033557" y="1292802"/>
            <a:ext cx="24834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4DC61DB-564D-8E76-41B8-09C021F86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5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535696" y="2025606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Unigolyn neu grŵp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yn cael ei niweidio’n fwriadol dro ar ôl tro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 gan unigolyn neu grŵp arall, pan fydd y berthynas yn cynnwys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anghydbwysedd grym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. Gall bwlio fod yn gorfforol, yn eiriol neu’n seicolegol.</a:t>
            </a:r>
          </a:p>
          <a:p>
            <a:pPr algn="ctr"/>
            <a:endParaRPr lang="cy-GB" sz="3200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Gall ddigwydd wyneb yn wyneb neu ar-lein.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4293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862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BWLIO?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E78E34-9FA7-C1D1-5F6C-5DCC96530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FF9D2-7E3D-3C6F-8109-15EB060DBBBC}"/>
              </a:ext>
            </a:extLst>
          </p:cNvPr>
          <p:cNvSpPr txBox="1"/>
          <p:nvPr/>
        </p:nvSpPr>
        <p:spPr>
          <a:xfrm>
            <a:off x="2529137" y="1421361"/>
            <a:ext cx="1143345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</a:t>
            </a:r>
            <a:r>
              <a:rPr lang="en-GB" sz="1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GB" sz="1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Gynghrair</a:t>
            </a:r>
            <a:r>
              <a:rPr lang="en-GB" sz="1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Gwrth-fwlio</a:t>
            </a:r>
            <a:r>
              <a:rPr lang="en-GB" sz="1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70585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B697F52-EA1E-DC05-9BBF-12E5BB91B7FE}"/>
              </a:ext>
            </a:extLst>
          </p:cNvPr>
          <p:cNvSpPr/>
          <p:nvPr/>
        </p:nvSpPr>
        <p:spPr>
          <a:xfrm rot="162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263"/>
              </a:solidFill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135739" y="2844224"/>
            <a:ext cx="1090279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0" b="1" dirty="0" err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Diffinio</a:t>
            </a:r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 Parch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F44C631A-186C-A985-0AA0-FEAA89A94DE1}"/>
              </a:ext>
            </a:extLst>
          </p:cNvPr>
          <p:cNvSpPr/>
          <p:nvPr/>
        </p:nvSpPr>
        <p:spPr>
          <a:xfrm rot="5400000">
            <a:off x="5038363" y="-2228904"/>
            <a:ext cx="902800" cy="8013363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FF8AA89-A71A-893E-E14D-D0EE26B7FC70}"/>
              </a:ext>
            </a:extLst>
          </p:cNvPr>
          <p:cNvSpPr txBox="1"/>
          <p:nvPr/>
        </p:nvSpPr>
        <p:spPr>
          <a:xfrm>
            <a:off x="1247300" y="1444843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GWEITHGAREDD AR GYFER GRWPIAU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BE3CCC0-B1FF-C638-1840-7139FCE4A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5703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8679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4814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2860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1611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9DF3A1C-7885-17E2-E4A3-11C204771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661FF3DF-186E-D10A-D626-069454DF0533}"/>
              </a:ext>
            </a:extLst>
          </p:cNvPr>
          <p:cNvSpPr txBox="1"/>
          <p:nvPr/>
        </p:nvSpPr>
        <p:spPr>
          <a:xfrm>
            <a:off x="230921" y="97022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PARCH?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C6E26-4CAB-06E1-605E-041B0BBA0777}"/>
              </a:ext>
            </a:extLst>
          </p:cNvPr>
          <p:cNvSpPr txBox="1"/>
          <p:nvPr/>
        </p:nvSpPr>
        <p:spPr>
          <a:xfrm>
            <a:off x="2487993" y="141484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 err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</a:t>
            </a:r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Oxford Language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AD2E4-61D5-5504-BE31-99C67A89D3C4}"/>
              </a:ext>
            </a:extLst>
          </p:cNvPr>
          <p:cNvSpPr txBox="1"/>
          <p:nvPr/>
        </p:nvSpPr>
        <p:spPr>
          <a:xfrm>
            <a:off x="1073372" y="2486647"/>
            <a:ext cx="101534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Rhoi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sylw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 teg </a:t>
            </a:r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i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deimladau,dymuniadau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 neu </a:t>
            </a:r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hawliau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pobl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eraill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4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FBA961CF-258A-9D4C-4CDF-0EC875908319}"/>
              </a:ext>
            </a:extLst>
          </p:cNvPr>
          <p:cNvSpPr/>
          <p:nvPr/>
        </p:nvSpPr>
        <p:spPr>
          <a:xfrm rot="16200000">
            <a:off x="5135874" y="-3207720"/>
            <a:ext cx="1784079" cy="976017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522282" y="-2204687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263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240536" y="-3284151"/>
            <a:ext cx="1784079" cy="976017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147828" y="780326"/>
            <a:ext cx="10178539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DEALL ANGHYTUNO A GWRTHDARO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3275798"/>
            <a:ext cx="10035312" cy="21770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6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Beth </a:t>
            </a:r>
            <a:r>
              <a:rPr lang="en-GB" sz="3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sy’n</a:t>
            </a: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digwydd</a:t>
            </a: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pan </a:t>
            </a:r>
            <a:r>
              <a:rPr lang="en-GB" sz="3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fyddwn</a:t>
            </a: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yn</a:t>
            </a: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500" b="1" dirty="0" err="1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anghytuno</a:t>
            </a: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y-GB" sz="3500" b="1" dirty="0"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â rhywun</a:t>
            </a: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0">
              <a:lnSpc>
                <a:spcPct val="116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8757E5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Beth </a:t>
            </a:r>
            <a:r>
              <a:rPr lang="en-GB" sz="3500" b="1" dirty="0" err="1">
                <a:solidFill>
                  <a:srgbClr val="8757E5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yw</a:t>
            </a:r>
            <a:r>
              <a:rPr lang="en-GB" sz="3500" b="1" dirty="0">
                <a:solidFill>
                  <a:srgbClr val="8757E5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500" b="1" dirty="0" err="1">
                <a:solidFill>
                  <a:srgbClr val="8757E5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gwrthdaro</a:t>
            </a:r>
            <a:r>
              <a:rPr lang="en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806" y="4621864"/>
            <a:ext cx="1068345" cy="1068345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25F075DE-5832-817A-5A4F-E1AFE53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989" y="3339862"/>
            <a:ext cx="1068345" cy="1068345"/>
          </a:xfrm>
          <a:prstGeom prst="rect">
            <a:avLst/>
          </a:prstGeom>
        </p:spPr>
      </p:pic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F8792CA-3D98-9B6D-7124-53CDB4E54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3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03202" y="2250360"/>
            <a:ext cx="99855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Beth yn union </a:t>
            </a:r>
            <a:r>
              <a:rPr lang="en-GB" sz="6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yw</a:t>
            </a:r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GB" sz="6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anghytuno</a:t>
            </a:r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</a:t>
            </a:r>
            <a:r>
              <a:rPr lang="en-GB" sz="6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parchus</a:t>
            </a:r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ac </a:t>
            </a:r>
            <a:r>
              <a:rPr lang="en-GB" sz="6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amharchus</a:t>
            </a:r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?</a:t>
            </a:r>
            <a:endParaRPr lang="en-GB" sz="6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063DB51C-4CDB-B22D-695B-A8EF3270D752}"/>
              </a:ext>
            </a:extLst>
          </p:cNvPr>
          <p:cNvSpPr/>
          <p:nvPr/>
        </p:nvSpPr>
        <p:spPr>
          <a:xfrm rot="5400000">
            <a:off x="4891826" y="-2374900"/>
            <a:ext cx="902800" cy="7963363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6893861-73BF-ABBF-87AA-EC42B4889012}"/>
              </a:ext>
            </a:extLst>
          </p:cNvPr>
          <p:cNvSpPr txBox="1"/>
          <p:nvPr/>
        </p:nvSpPr>
        <p:spPr>
          <a:xfrm>
            <a:off x="1209819" y="1317394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GWEITHGAREDD AR GYFER GRWPIAU: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B0F88CE-6DE8-74FA-6960-134A4FDB5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4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504084" y="2097402"/>
            <a:ext cx="9417429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“D</a:t>
            </a:r>
            <a:r>
              <a:rPr lang="cy-GB" sz="32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yna syniad twp, mae fy syniad i yn well o lawer</a:t>
            </a: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.“</a:t>
            </a:r>
            <a:endParaRPr lang="cy-GB" sz="3200" b="1" dirty="0">
              <a:solidFill>
                <a:srgbClr val="1B1464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cy-GB" sz="3200" b="1" dirty="0">
                <a:solidFill>
                  <a:srgbClr val="3A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</a:t>
            </a:r>
            <a:r>
              <a:rPr lang="cy-GB" sz="3200" b="1" dirty="0">
                <a:solidFill>
                  <a:srgbClr val="3A8DFF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Ti’n anghywir a dwyt ti ddim yn deall dy bethau</a:t>
            </a:r>
            <a:r>
              <a:rPr lang="cy-GB" sz="3200" b="1" dirty="0">
                <a:solidFill>
                  <a:srgbClr val="3A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.“</a:t>
            </a:r>
            <a:endParaRPr lang="cy-GB" sz="3200" b="1" dirty="0">
              <a:solidFill>
                <a:srgbClr val="3A8DFF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</a:t>
            </a:r>
            <a:r>
              <a:rPr lang="cy-GB" sz="32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Does neb yn malio am dy farn di</a:t>
            </a:r>
            <a:r>
              <a:rPr lang="cy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."</a:t>
            </a:r>
            <a:endParaRPr lang="cy-GB" sz="32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763AB937-F743-8B5D-7538-43A7AC8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4146" y="2039272"/>
            <a:ext cx="787249" cy="78724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43939948-E0A4-1D60-EAB5-38D557D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6050" y="3184339"/>
            <a:ext cx="787249" cy="787249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C2DE8C0E-A7B0-E163-3B3A-8A46C3C1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4146" y="4240477"/>
            <a:ext cx="787249" cy="78724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</a:extLst>
          </p:cNvPr>
          <p:cNvSpPr/>
          <p:nvPr/>
        </p:nvSpPr>
        <p:spPr>
          <a:xfrm rot="5400000">
            <a:off x="5177857" y="-2704676"/>
            <a:ext cx="1070939" cy="826681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/>
          <p:nvPr/>
        </p:nvSpPr>
        <p:spPr>
          <a:xfrm>
            <a:off x="1972537" y="1023364"/>
            <a:ext cx="8266814" cy="8594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2400" b="1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ENGHREIFFTIAU O YMADRODDION ANGHYTUNO’N AMHARCHUS</a:t>
            </a:r>
            <a:endParaRPr lang="en-GB" sz="2400" b="1" kern="100" dirty="0">
              <a:solidFill>
                <a:schemeClr val="bg1"/>
              </a:solidFill>
              <a:effectLst/>
              <a:latin typeface="Cera Round Pro" panose="00000500000000000000" pitchFamily="50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0A5925D-BFDF-816E-BEA2-3AC8CF721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A4F121-9D8A-4E6E-9682-A796EAC3EFD8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25bce31e-210f-4595-b6f1-ad167b62b966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16ae49f3-829e-48a4-b770-42088e17cf9e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497</Words>
  <Application>Microsoft Office PowerPoint</Application>
  <PresentationFormat>Widescreen</PresentationFormat>
  <Paragraphs>63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18</cp:revision>
  <dcterms:created xsi:type="dcterms:W3CDTF">2024-08-12T13:06:58Z</dcterms:created>
  <dcterms:modified xsi:type="dcterms:W3CDTF">2024-10-25T13:34:35Z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