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28"/>
  </p:notesMasterIdLst>
  <p:sldIdLst>
    <p:sldId id="257" r:id="rId4"/>
    <p:sldId id="258" r:id="rId5"/>
    <p:sldId id="330" r:id="rId6"/>
    <p:sldId id="309" r:id="rId7"/>
    <p:sldId id="315" r:id="rId8"/>
    <p:sldId id="316" r:id="rId9"/>
    <p:sldId id="312" r:id="rId10"/>
    <p:sldId id="318" r:id="rId11"/>
    <p:sldId id="317" r:id="rId12"/>
    <p:sldId id="311" r:id="rId13"/>
    <p:sldId id="319" r:id="rId14"/>
    <p:sldId id="320" r:id="rId15"/>
    <p:sldId id="321" r:id="rId16"/>
    <p:sldId id="322" r:id="rId17"/>
    <p:sldId id="323" r:id="rId18"/>
    <p:sldId id="324" r:id="rId19"/>
    <p:sldId id="325" r:id="rId20"/>
    <p:sldId id="326" r:id="rId21"/>
    <p:sldId id="327" r:id="rId22"/>
    <p:sldId id="328" r:id="rId23"/>
    <p:sldId id="329" r:id="rId24"/>
    <p:sldId id="331" r:id="rId25"/>
    <p:sldId id="313" r:id="rId26"/>
    <p:sldId id="314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86ED708-973C-0342-3504-C3FCABE63626}" name="Luke Evason-Browning" initials="LE" userId="S::LEvason-Browning@ncb.org.uk::3595951c-6db8-40c2-9ef3-7844efe92eaa" providerId="AD"/>
  <p188:author id="{9E3C1D73-78F0-8DCD-BF71-61164EE955BA}" name="Martha Evans" initials="ME" userId="S::mevans@ncb.org.uk::3c1badc2-301d-4c55-ab15-e0004543ecf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464"/>
    <a:srgbClr val="8757E5"/>
    <a:srgbClr val="3A8DFF"/>
    <a:srgbClr val="448DFF"/>
    <a:srgbClr val="1B1862"/>
    <a:srgbClr val="1B12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571BBB-8E5B-4920-9784-4A0B13510F15}" v="9" dt="2024-08-29T15:44:47.3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34" Type="http://schemas.microsoft.com/office/2018/10/relationships/authors" Target="author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0563EE-C57B-496D-9ECB-F74F09FE6586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CDB68-1199-4495-B8EA-B475D7990D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349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ECDB68-1199-4495-B8EA-B475D7990D7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1201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59D6-B80D-D556-2AB0-A6959652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566AF-4B23-191D-0956-6AB6F5F0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F6BB-2E1C-D68E-F5D1-3B6C36E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EAE7C-717F-1A16-15BB-2452C6A1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894D1-3B7A-3EBE-0036-2D392AE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411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EB08-6C90-5DA3-E841-AB92FF7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CE72B-F608-86DB-F7CB-D7B094B71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1416C-0183-3426-5BE3-D3DC694F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C9F9-763C-6CE6-2FCD-750910A6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3BDC-0474-922F-4988-379AA4A8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968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2A3766-E299-7E0A-6673-93E3DF99F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D0D8B-9BBB-0156-396E-2DF07CB37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5E2B-5A5F-502B-3A12-91BDB15A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AF24E-078E-901D-68A0-2D90D6F4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F9BD4-3D0F-5644-3D03-8B004F2F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98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B16A-5739-C4A1-1485-C235D0ED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93-88E4-A841-7E9D-CA76DE81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01264-7004-E169-6FE9-EC5521C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9523-0AA7-E8A6-DAD4-8965B87B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0197F-BB27-26BA-C74A-AB894DEE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953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51EA-67C5-9DE9-CC57-2B57C3C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6C9F6-0C8E-A4C7-888E-E39EC9C3F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7876-257B-BF88-9913-8E0749D1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3B1-9488-7B29-C548-6243CAD0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A86C-E79C-F966-A1DD-D0C586BF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007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80C6-42CF-57AF-DBC2-064940EE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DF75-471C-5A36-AFB8-EC7F70722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818F7-08FC-15A1-9DAE-FE9400951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5B56B-1679-81C4-89ED-5EE822B0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8D84-91F3-8A61-D7C6-EADE64CA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8F44B-8AAD-B821-D193-FA8AF3F7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115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976B-56ED-D331-54BB-10D593EC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CECA-7CAD-A08D-937B-B1DCC5CF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C0591-3AFB-5F95-A03C-ACF15E703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A049-5484-1C14-BE4C-39F554A3E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CE8A-1B3A-73D7-D77B-20B67D8AE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073A7-4700-B338-45F4-304EEDCA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59F01-7DFE-5548-68D1-1586100A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E7E6E-68CB-FFF3-0AA2-2153E091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234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9ABE-5C15-6F52-DB6E-0C74D0C9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D1F8-40AF-7937-E4A7-62E0415F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946-5D89-1E61-8F12-5FACDA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B603-FE5A-A5F6-EC50-1355D0FB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21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B64D1-BDC8-F9FE-477F-80C1800D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FF786-D21A-6C5F-A479-047BA93D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2651-A645-32EE-DCEB-37F4590A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469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58B6-97E8-7949-B37B-5291A71D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5E05-755A-7F6B-7A80-EFD0E7983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12D17-49C8-5082-C4AD-B954BC2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583-0A12-BF6B-AFAC-BA92D2D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D76-B7FA-1CF6-1A40-5582F2CD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40CD5-778F-ED8F-B781-984B3BF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573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B9017-3514-AB06-2A01-E3C01249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9FE47-C2E0-55D4-A0F8-E80E39999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85182-AC62-85A1-4964-2FA6E49B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9A7B-37AD-4696-42C8-F2D50DB1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E5BE-7F5B-AB95-425B-32CEEB61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EA8E8-0035-2FB8-AD77-37B1B4BD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65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69FE-B3F7-6134-979C-C415214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D3AD4-6618-7348-084F-CCE245CC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67058-5939-8918-1488-76A86AC88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0DA04-6505-3AE0-6D20-1E4DB02F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AF0A6-1B5F-0224-110D-9AF5F8FC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7234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4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ZVvE0jS1K3M?feature=oembed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hyperlink" Target="https://youtu.be/ZVvE0jS1K3M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1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sZ_CkltlgS4?feature=oembed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hyperlink" Target="https://youtu.be/sZ_CkltlgS4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gkCfq3xsrsM?feature=oembed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hyperlink" Target="https://youtu.be/gkCfq3xsrsM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xJN4JE7h4S0?feature=oembed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hyperlink" Target="https://youtu.be/xJN4JE7h4S0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1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02F09B8-57F9-4AA5-2921-3CE90521AB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40" t="476" b="84603"/>
          <a:stretch/>
        </p:blipFill>
        <p:spPr>
          <a:xfrm>
            <a:off x="10830823" y="1"/>
            <a:ext cx="1379837" cy="1576400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9C96347-3B1E-DD3D-6337-375DB0F417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6" y="5352145"/>
            <a:ext cx="2122713" cy="150585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7726919" y="3731198"/>
            <a:ext cx="3469038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3914D5A0-3653-62F4-5DDB-FEAC452F0C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64" r="88535"/>
          <a:stretch/>
        </p:blipFill>
        <p:spPr>
          <a:xfrm>
            <a:off x="0" y="5650327"/>
            <a:ext cx="1334530" cy="122633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C4D3DCF-11C8-0519-E06A-A49541F163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204" y="1807610"/>
            <a:ext cx="8219586" cy="3668896"/>
          </a:xfrm>
          <a:prstGeom prst="rect">
            <a:avLst/>
          </a:prstGeom>
        </p:spPr>
      </p:pic>
      <p:sp>
        <p:nvSpPr>
          <p:cNvPr id="21" name="TextBox 14">
            <a:extLst>
              <a:ext uri="{FF2B5EF4-FFF2-40B4-BE49-F238E27FC236}">
                <a16:creationId xmlns:a16="http://schemas.microsoft.com/office/drawing/2014/main" id="{FCB9F3D0-FEAB-42E1-9839-BEDC6089704F}"/>
              </a:ext>
            </a:extLst>
          </p:cNvPr>
          <p:cNvSpPr txBox="1"/>
          <p:nvPr/>
        </p:nvSpPr>
        <p:spPr>
          <a:xfrm>
            <a:off x="1646918" y="528752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ANTI-BULLYING WEEK 2024</a:t>
            </a:r>
          </a:p>
        </p:txBody>
      </p:sp>
      <p:pic>
        <p:nvPicPr>
          <p:cNvPr id="22" name="Picture 2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F30B38A-1286-FDD3-FD92-F5F0631796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3294" y="5318262"/>
            <a:ext cx="4705407" cy="1585604"/>
          </a:xfrm>
          <a:prstGeom prst="rect">
            <a:avLst/>
          </a:prstGeom>
        </p:spPr>
      </p:pic>
      <p:pic>
        <p:nvPicPr>
          <p:cNvPr id="28" name="Picture 2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AD3DB61-0CD2-F3C8-3B20-696CE9E4F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839830" y="1516781"/>
            <a:ext cx="902043" cy="830365"/>
          </a:xfrm>
          <a:prstGeom prst="rect">
            <a:avLst/>
          </a:prstGeom>
        </p:spPr>
      </p:pic>
      <p:pic>
        <p:nvPicPr>
          <p:cNvPr id="30" name="Picture 29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0339EE0-8D8F-915A-85BA-4E6D0AAADF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9070447" y="5874129"/>
            <a:ext cx="667265" cy="741405"/>
          </a:xfrm>
          <a:prstGeom prst="rect">
            <a:avLst/>
          </a:prstGeom>
        </p:spPr>
      </p:pic>
      <p:pic>
        <p:nvPicPr>
          <p:cNvPr id="32" name="Picture 31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0B72C164-7281-F5A5-F27E-30B19F27A8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9615407" y="1919277"/>
            <a:ext cx="453879" cy="587718"/>
          </a:xfrm>
          <a:prstGeom prst="rect">
            <a:avLst/>
          </a:prstGeom>
        </p:spPr>
      </p:pic>
      <p:pic>
        <p:nvPicPr>
          <p:cNvPr id="34" name="Picture 3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33E72E1-3279-75EF-03CB-1BA9781176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754019" y="4323203"/>
            <a:ext cx="472285" cy="531341"/>
          </a:xfrm>
          <a:prstGeom prst="rect">
            <a:avLst/>
          </a:prstGeom>
        </p:spPr>
      </p:pic>
      <p:pic>
        <p:nvPicPr>
          <p:cNvPr id="36" name="Picture 35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497B49C-3E12-E990-8A22-02D243B94B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0959018" y="3977279"/>
            <a:ext cx="734959" cy="861775"/>
          </a:xfrm>
          <a:prstGeom prst="rect">
            <a:avLst/>
          </a:prstGeom>
        </p:spPr>
      </p:pic>
      <p:pic>
        <p:nvPicPr>
          <p:cNvPr id="37" name="Picture 3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979FC8A-4447-BADE-01AF-6A4A19C857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2EE83BE5-4B2F-D9BB-085A-E4EDC61BC2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6139514" y="-339652"/>
            <a:ext cx="734959" cy="861775"/>
          </a:xfrm>
          <a:prstGeom prst="rect">
            <a:avLst/>
          </a:prstGeom>
        </p:spPr>
      </p:pic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CA46D80-4252-9C6D-B0CB-9169862FF2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1539823"/>
            <a:ext cx="902043" cy="83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5919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FB697F52-EA1E-DC05-9BBF-12E5BB91B7FE}"/>
              </a:ext>
            </a:extLst>
          </p:cNvPr>
          <p:cNvSpPr/>
          <p:nvPr/>
        </p:nvSpPr>
        <p:spPr>
          <a:xfrm rot="16200000">
            <a:off x="4121727" y="-1680271"/>
            <a:ext cx="3778623" cy="10603944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rgbClr val="1B1263"/>
              </a:solidFill>
            </a:endParaRPr>
          </a:p>
        </p:txBody>
      </p:sp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E4DE469E-BC00-8F33-C7DB-1B922E57A82A}"/>
              </a:ext>
            </a:extLst>
          </p:cNvPr>
          <p:cNvSpPr/>
          <p:nvPr/>
        </p:nvSpPr>
        <p:spPr>
          <a:xfrm rot="16200000">
            <a:off x="4341258" y="-1771934"/>
            <a:ext cx="3595299" cy="10603944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4099662" y="1868044"/>
            <a:ext cx="7308600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7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Is respect something that is earned?</a:t>
            </a:r>
          </a:p>
        </p:txBody>
      </p:sp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5F368744-FF35-896B-5A89-99609D6D4A15}"/>
              </a:ext>
            </a:extLst>
          </p:cNvPr>
          <p:cNvSpPr/>
          <p:nvPr/>
        </p:nvSpPr>
        <p:spPr>
          <a:xfrm rot="15537429">
            <a:off x="8953681" y="4575473"/>
            <a:ext cx="1572163" cy="5475582"/>
          </a:xfrm>
          <a:prstGeom prst="roundRect">
            <a:avLst>
              <a:gd name="adj" fmla="val 50000"/>
            </a:avLst>
          </a:prstGeom>
          <a:solidFill>
            <a:srgbClr val="1B18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Rounded Rectangle 16">
            <a:extLst>
              <a:ext uri="{FF2B5EF4-FFF2-40B4-BE49-F238E27FC236}">
                <a16:creationId xmlns:a16="http://schemas.microsoft.com/office/drawing/2014/main" id="{D497F630-75D5-FC79-7420-4E93E582DF4F}"/>
              </a:ext>
            </a:extLst>
          </p:cNvPr>
          <p:cNvSpPr/>
          <p:nvPr/>
        </p:nvSpPr>
        <p:spPr>
          <a:xfrm rot="13169336">
            <a:off x="12350816" y="2468550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3" name="Rounded Rectangle 16">
            <a:extLst>
              <a:ext uri="{FF2B5EF4-FFF2-40B4-BE49-F238E27FC236}">
                <a16:creationId xmlns:a16="http://schemas.microsoft.com/office/drawing/2014/main" id="{7094D47E-E2B3-BD94-FE0E-E43BEF454B24}"/>
              </a:ext>
            </a:extLst>
          </p:cNvPr>
          <p:cNvSpPr/>
          <p:nvPr/>
        </p:nvSpPr>
        <p:spPr>
          <a:xfrm rot="13169336">
            <a:off x="-2224841" y="-711520"/>
            <a:ext cx="1879818" cy="602196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9B5D2D-7D48-F686-386B-FF3A96F3793D}"/>
              </a:ext>
            </a:extLst>
          </p:cNvPr>
          <p:cNvSpPr txBox="1"/>
          <p:nvPr/>
        </p:nvSpPr>
        <p:spPr>
          <a:xfrm>
            <a:off x="1854367" y="849782"/>
            <a:ext cx="2580759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3" name="Picture 2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17442ACB-0F40-4387-6633-04B9913ED0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012" y="6301873"/>
            <a:ext cx="2346540" cy="63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8408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5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urple rectangle with white rectangle&#10;&#10;Description automatically generated">
            <a:extLst>
              <a:ext uri="{FF2B5EF4-FFF2-40B4-BE49-F238E27FC236}">
                <a16:creationId xmlns:a16="http://schemas.microsoft.com/office/drawing/2014/main" id="{D5F12A8E-DD02-7222-02E6-FF585630275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8355DC"/>
              </a:clrFrom>
              <a:clrTo>
                <a:srgbClr val="8355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7359" y="0"/>
            <a:ext cx="13406718" cy="7541280"/>
          </a:xfrm>
          <a:prstGeom prst="rect">
            <a:avLst/>
          </a:prstGeom>
        </p:spPr>
      </p:pic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617349" y="-3319755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96568" y="-2268488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7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1882873" y="2523909"/>
            <a:ext cx="7825724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5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What does respect mean to me?</a:t>
            </a:r>
            <a:endParaRPr lang="en-GB" sz="65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58FB81-C75D-12F1-C80A-CD379B6408F9}"/>
              </a:ext>
            </a:extLst>
          </p:cNvPr>
          <p:cNvSpPr txBox="1"/>
          <p:nvPr/>
        </p:nvSpPr>
        <p:spPr>
          <a:xfrm>
            <a:off x="2382417" y="1974003"/>
            <a:ext cx="74271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E5A072-AA07-B35B-405C-D59C1A2A62E9}"/>
              </a:ext>
            </a:extLst>
          </p:cNvPr>
          <p:cNvSpPr txBox="1"/>
          <p:nvPr/>
        </p:nvSpPr>
        <p:spPr>
          <a:xfrm>
            <a:off x="9476236" y="1228397"/>
            <a:ext cx="248340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0" b="1" dirty="0">
                <a:solidFill>
                  <a:srgbClr val="8757E5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E652B6-BBD3-0C8E-503D-D81FF54C5C35}"/>
              </a:ext>
            </a:extLst>
          </p:cNvPr>
          <p:cNvSpPr txBox="1"/>
          <p:nvPr/>
        </p:nvSpPr>
        <p:spPr>
          <a:xfrm>
            <a:off x="3106271" y="2383722"/>
            <a:ext cx="62125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D3D122C-C75B-001A-32DB-449F29C8FA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1589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8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speech bubble on a purple background&#10;&#10;Description automatically generated">
            <a:extLst>
              <a:ext uri="{FF2B5EF4-FFF2-40B4-BE49-F238E27FC236}">
                <a16:creationId xmlns:a16="http://schemas.microsoft.com/office/drawing/2014/main" id="{280CCB1D-B47C-0257-3BE8-D57546E777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8355DC"/>
              </a:clrFrom>
              <a:clrTo>
                <a:srgbClr val="8355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3" t="14436" r="16005" b="2830"/>
          <a:stretch/>
        </p:blipFill>
        <p:spPr>
          <a:xfrm>
            <a:off x="785728" y="922631"/>
            <a:ext cx="11015000" cy="6694557"/>
          </a:xfrm>
          <a:prstGeom prst="rect">
            <a:avLst/>
          </a:prstGeom>
        </p:spPr>
      </p:pic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746189" y="-3309956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96568" y="-2560213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1584513" y="1847843"/>
            <a:ext cx="9417429" cy="2783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3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Choose to Respect everyone’s perspective, </a:t>
            </a:r>
          </a:p>
          <a:p>
            <a:pPr algn="ctr">
              <a:lnSpc>
                <a:spcPct val="150000"/>
              </a:lnSpc>
            </a:pPr>
            <a:r>
              <a:rPr lang="en-GB" sz="3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A difference in opinion, that’s our prerogative. Listen to others and be appreciative, </a:t>
            </a:r>
          </a:p>
          <a:p>
            <a:pPr algn="ctr">
              <a:lnSpc>
                <a:spcPct val="150000"/>
              </a:lnSpc>
            </a:pPr>
            <a:r>
              <a:rPr lang="en-GB" sz="3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Rather than inconsiderate and argumentative.</a:t>
            </a:r>
            <a:endParaRPr lang="en-GB" sz="30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C2FFEE-2D8E-77D8-536A-0A5759905DBE}"/>
              </a:ext>
            </a:extLst>
          </p:cNvPr>
          <p:cNvSpPr/>
          <p:nvPr/>
        </p:nvSpPr>
        <p:spPr>
          <a:xfrm>
            <a:off x="2154848" y="5494497"/>
            <a:ext cx="70339" cy="67132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516167-2218-B938-05A2-161ED54DDFF2}"/>
              </a:ext>
            </a:extLst>
          </p:cNvPr>
          <p:cNvSpPr txBox="1"/>
          <p:nvPr/>
        </p:nvSpPr>
        <p:spPr>
          <a:xfrm>
            <a:off x="1898" y="-199812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83A146-B486-9B4D-6FC1-A3B4BB771938}"/>
              </a:ext>
            </a:extLst>
          </p:cNvPr>
          <p:cNvSpPr txBox="1"/>
          <p:nvPr/>
        </p:nvSpPr>
        <p:spPr>
          <a:xfrm rot="10800000">
            <a:off x="10253994" y="3971588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pic>
        <p:nvPicPr>
          <p:cNvPr id="4" name="Picture 3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E5DBD166-277A-E7F0-D84E-4E40FEEA53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260" y="6006804"/>
            <a:ext cx="2917368" cy="983080"/>
          </a:xfrm>
          <a:prstGeom prst="rect">
            <a:avLst/>
          </a:prstGeom>
        </p:spPr>
      </p:pic>
      <p:sp>
        <p:nvSpPr>
          <p:cNvPr id="8" name="Rounded Rectangle 16">
            <a:extLst>
              <a:ext uri="{FF2B5EF4-FFF2-40B4-BE49-F238E27FC236}">
                <a16:creationId xmlns:a16="http://schemas.microsoft.com/office/drawing/2014/main" id="{BA63A0B6-F62B-24CA-B885-6A9DA2D42912}"/>
              </a:ext>
            </a:extLst>
          </p:cNvPr>
          <p:cNvSpPr/>
          <p:nvPr/>
        </p:nvSpPr>
        <p:spPr>
          <a:xfrm rot="5400000">
            <a:off x="4039065" y="-1396265"/>
            <a:ext cx="922080" cy="5328790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CA13C6-07E5-7528-6AD2-A883CA93C448}"/>
              </a:ext>
            </a:extLst>
          </p:cNvPr>
          <p:cNvSpPr txBox="1"/>
          <p:nvPr/>
        </p:nvSpPr>
        <p:spPr>
          <a:xfrm>
            <a:off x="2008086" y="975742"/>
            <a:ext cx="49840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CHOOSE RESPECT POEM</a:t>
            </a:r>
          </a:p>
        </p:txBody>
      </p:sp>
    </p:spTree>
    <p:extLst>
      <p:ext uri="{BB962C8B-B14F-4D97-AF65-F5344CB8AC3E}">
        <p14:creationId xmlns:p14="http://schemas.microsoft.com/office/powerpoint/2010/main" val="6293410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FD8D30C4-A751-B545-D48F-581CE49A9DDF}"/>
              </a:ext>
            </a:extLst>
          </p:cNvPr>
          <p:cNvSpPr/>
          <p:nvPr/>
        </p:nvSpPr>
        <p:spPr>
          <a:xfrm rot="16200000">
            <a:off x="5485706" y="-2673887"/>
            <a:ext cx="1095081" cy="7682972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E4DE469E-BC00-8F33-C7DB-1B922E57A82A}"/>
              </a:ext>
            </a:extLst>
          </p:cNvPr>
          <p:cNvSpPr/>
          <p:nvPr/>
        </p:nvSpPr>
        <p:spPr>
          <a:xfrm rot="16200000">
            <a:off x="5548459" y="-2759494"/>
            <a:ext cx="1095081" cy="7682972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1397268" y="654172"/>
            <a:ext cx="939746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GROUP DISCUSSION</a:t>
            </a: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D811CB08-C74C-23DE-B51E-47257838B1C9}"/>
              </a:ext>
            </a:extLst>
          </p:cNvPr>
          <p:cNvSpPr txBox="1"/>
          <p:nvPr/>
        </p:nvSpPr>
        <p:spPr>
          <a:xfrm>
            <a:off x="2156688" y="2519932"/>
            <a:ext cx="10035312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1800"/>
              </a:spcBef>
              <a:spcAft>
                <a:spcPts val="1800"/>
              </a:spcAft>
            </a:pPr>
            <a:r>
              <a:rPr lang="en-GB" sz="35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Is it possible to disagree and argue respectfully without resorting to bullying?</a:t>
            </a:r>
          </a:p>
          <a:p>
            <a:pPr lvl="0">
              <a:spcBef>
                <a:spcPts val="1800"/>
              </a:spcBef>
              <a:spcAft>
                <a:spcPts val="1800"/>
              </a:spcAft>
            </a:pPr>
            <a:r>
              <a:rPr lang="en-GB" sz="3500" b="1" dirty="0">
                <a:solidFill>
                  <a:srgbClr val="8757E5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Is it important that we know how to disagree respectfully without resorting to bullying?</a:t>
            </a:r>
            <a:endParaRPr lang="en-GB" sz="3500" b="1" dirty="0">
              <a:solidFill>
                <a:srgbClr val="8757E5"/>
              </a:solidFill>
              <a:effectLst/>
              <a:latin typeface="Cera Round Pro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Graphic 5" descr="Right pointing backhand index with solid fill">
            <a:extLst>
              <a:ext uri="{FF2B5EF4-FFF2-40B4-BE49-F238E27FC236}">
                <a16:creationId xmlns:a16="http://schemas.microsoft.com/office/drawing/2014/main" id="{3D393FB7-819A-B1E6-A024-26AEA70B3B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5716" y="2548013"/>
            <a:ext cx="1340972" cy="1340972"/>
          </a:xfrm>
          <a:prstGeom prst="rect">
            <a:avLst/>
          </a:prstGeom>
        </p:spPr>
      </p:pic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5F368744-FF35-896B-5A89-99609D6D4A15}"/>
              </a:ext>
            </a:extLst>
          </p:cNvPr>
          <p:cNvSpPr/>
          <p:nvPr/>
        </p:nvSpPr>
        <p:spPr>
          <a:xfrm rot="15537429">
            <a:off x="8953681" y="4575473"/>
            <a:ext cx="1572163" cy="5475582"/>
          </a:xfrm>
          <a:prstGeom prst="roundRect">
            <a:avLst>
              <a:gd name="adj" fmla="val 50000"/>
            </a:avLst>
          </a:prstGeom>
          <a:solidFill>
            <a:srgbClr val="1B18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Rounded Rectangle 16">
            <a:extLst>
              <a:ext uri="{FF2B5EF4-FFF2-40B4-BE49-F238E27FC236}">
                <a16:creationId xmlns:a16="http://schemas.microsoft.com/office/drawing/2014/main" id="{D497F630-75D5-FC79-7420-4E93E582DF4F}"/>
              </a:ext>
            </a:extLst>
          </p:cNvPr>
          <p:cNvSpPr/>
          <p:nvPr/>
        </p:nvSpPr>
        <p:spPr>
          <a:xfrm rot="13169336">
            <a:off x="12350816" y="2468550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3" name="Rounded Rectangle 16">
            <a:extLst>
              <a:ext uri="{FF2B5EF4-FFF2-40B4-BE49-F238E27FC236}">
                <a16:creationId xmlns:a16="http://schemas.microsoft.com/office/drawing/2014/main" id="{7094D47E-E2B3-BD94-FE0E-E43BEF454B24}"/>
              </a:ext>
            </a:extLst>
          </p:cNvPr>
          <p:cNvSpPr/>
          <p:nvPr/>
        </p:nvSpPr>
        <p:spPr>
          <a:xfrm rot="13169336">
            <a:off x="-2083845" y="-860646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Graphic 3" descr="Right pointing backhand index with solid fill">
            <a:extLst>
              <a:ext uri="{FF2B5EF4-FFF2-40B4-BE49-F238E27FC236}">
                <a16:creationId xmlns:a16="http://schemas.microsoft.com/office/drawing/2014/main" id="{8862C9B5-C5A1-6126-6339-667ADD3511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7361" y="4002259"/>
            <a:ext cx="1340972" cy="1340972"/>
          </a:xfrm>
          <a:prstGeom prst="rect">
            <a:avLst/>
          </a:prstGeom>
        </p:spPr>
      </p:pic>
      <p:pic>
        <p:nvPicPr>
          <p:cNvPr id="7" name="Picture 6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73F77D15-59CD-C62F-E3B2-E95408102C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012" y="6301873"/>
            <a:ext cx="2346540" cy="63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9034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0B4BE97-79D0-3081-E685-1263DC91F2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 rot="16200000">
            <a:off x="-185489" y="3922704"/>
            <a:ext cx="3101992" cy="2768600"/>
          </a:xfrm>
          <a:prstGeom prst="rect">
            <a:avLst/>
          </a:prstGeom>
        </p:spPr>
      </p:pic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0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881503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4983719" y="2751679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D75DA6-776C-FB00-FE3C-013E1D574BAB}"/>
              </a:ext>
            </a:extLst>
          </p:cNvPr>
          <p:cNvSpPr/>
          <p:nvPr/>
        </p:nvSpPr>
        <p:spPr>
          <a:xfrm>
            <a:off x="1050017" y="3564403"/>
            <a:ext cx="3469038" cy="2495000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16BAF99-2F69-EFAC-F311-686B70C11FC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558415" y="1368363"/>
            <a:ext cx="902043" cy="830365"/>
          </a:xfrm>
          <a:prstGeom prst="rect">
            <a:avLst/>
          </a:prstGeom>
        </p:spPr>
      </p:pic>
      <p:pic>
        <p:nvPicPr>
          <p:cNvPr id="14" name="Picture 1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4565301-2DB6-9FB7-C63F-A00706C1B35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767091" y="3868846"/>
            <a:ext cx="472285" cy="531341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209336E-2810-E93C-1463-D5211F706F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17" name="Picture 1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F061B03B-9423-8170-9764-D24EFD6BE2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8499114" y="5999263"/>
            <a:ext cx="667265" cy="741405"/>
          </a:xfrm>
          <a:prstGeom prst="rect">
            <a:avLst/>
          </a:prstGeom>
        </p:spPr>
      </p:pic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E68BCED-EBAE-67C3-46B9-11F4F4A429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1172195" y="3178976"/>
            <a:ext cx="734959" cy="861775"/>
          </a:xfrm>
          <a:prstGeom prst="rect">
            <a:avLst/>
          </a:prstGeom>
        </p:spPr>
      </p:pic>
      <p:pic>
        <p:nvPicPr>
          <p:cNvPr id="19" name="Picture 1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AF3FE54-2022-85F3-9710-4EED3ABD30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917342"/>
            <a:ext cx="902043" cy="830365"/>
          </a:xfrm>
          <a:prstGeom prst="rect">
            <a:avLst/>
          </a:prstGeom>
        </p:spPr>
      </p:pic>
      <p:pic>
        <p:nvPicPr>
          <p:cNvPr id="20" name="Picture 19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90F3FEC-6374-96B2-E8A6-E529800058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6139514" y="-339652"/>
            <a:ext cx="734959" cy="861775"/>
          </a:xfrm>
          <a:prstGeom prst="rect">
            <a:avLst/>
          </a:prstGeom>
        </p:spPr>
      </p:pic>
      <p:sp>
        <p:nvSpPr>
          <p:cNvPr id="28" name="Rounded Rectangle 16">
            <a:extLst>
              <a:ext uri="{FF2B5EF4-FFF2-40B4-BE49-F238E27FC236}">
                <a16:creationId xmlns:a16="http://schemas.microsoft.com/office/drawing/2014/main" id="{2842498E-4FFC-471A-FC0D-8210592F04B2}"/>
              </a:ext>
            </a:extLst>
          </p:cNvPr>
          <p:cNvSpPr/>
          <p:nvPr/>
        </p:nvSpPr>
        <p:spPr>
          <a:xfrm rot="5400000">
            <a:off x="5832575" y="3051380"/>
            <a:ext cx="477054" cy="52740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BA29985-04EC-D842-9275-47D242C06964}"/>
              </a:ext>
            </a:extLst>
          </p:cNvPr>
          <p:cNvSpPr txBox="1"/>
          <p:nvPr/>
        </p:nvSpPr>
        <p:spPr>
          <a:xfrm>
            <a:off x="3689447" y="5455609"/>
            <a:ext cx="63074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1B1464"/>
                </a:solidFill>
                <a:latin typeface="Cera Round Pro" panose="00000500000000000000" pitchFamily="50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https://youtu.be/ZVvE0jS1K3M</a:t>
            </a:r>
            <a:r>
              <a:rPr lang="en-GB" sz="2400" b="1" dirty="0">
                <a:solidFill>
                  <a:srgbClr val="1B1464"/>
                </a:solidFill>
                <a:latin typeface="Cera Round Pro" panose="00000500000000000000" pitchFamily="50" charset="0"/>
              </a:rPr>
              <a:t> </a:t>
            </a:r>
          </a:p>
        </p:txBody>
      </p:sp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8647722-E10D-CBE0-3611-36DC996C83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9446027" y="263704"/>
            <a:ext cx="453879" cy="587718"/>
          </a:xfrm>
          <a:prstGeom prst="rect">
            <a:avLst/>
          </a:prstGeom>
        </p:spPr>
      </p:pic>
      <p:sp>
        <p:nvSpPr>
          <p:cNvPr id="42" name="Rounded Rectangle 16">
            <a:extLst>
              <a:ext uri="{FF2B5EF4-FFF2-40B4-BE49-F238E27FC236}">
                <a16:creationId xmlns:a16="http://schemas.microsoft.com/office/drawing/2014/main" id="{3972BADA-6A8B-04B0-44FB-C022D4F3EFC2}"/>
              </a:ext>
            </a:extLst>
          </p:cNvPr>
          <p:cNvSpPr/>
          <p:nvPr/>
        </p:nvSpPr>
        <p:spPr>
          <a:xfrm rot="5400000">
            <a:off x="3861284" y="-1613973"/>
            <a:ext cx="4072466" cy="9585897"/>
          </a:xfrm>
          <a:prstGeom prst="roundRect">
            <a:avLst>
              <a:gd name="adj" fmla="val 48711"/>
            </a:avLst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40" name="Rounded Rectangle 16">
            <a:extLst>
              <a:ext uri="{FF2B5EF4-FFF2-40B4-BE49-F238E27FC236}">
                <a16:creationId xmlns:a16="http://schemas.microsoft.com/office/drawing/2014/main" id="{90A50933-AF38-439C-436B-D5B17691B453}"/>
              </a:ext>
            </a:extLst>
          </p:cNvPr>
          <p:cNvSpPr/>
          <p:nvPr/>
        </p:nvSpPr>
        <p:spPr>
          <a:xfrm rot="5400000">
            <a:off x="4020677" y="-1775215"/>
            <a:ext cx="4072466" cy="9585897"/>
          </a:xfrm>
          <a:prstGeom prst="roundRect">
            <a:avLst>
              <a:gd name="adj" fmla="val 48711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n>
                <a:solidFill>
                  <a:schemeClr val="bg1"/>
                </a:solidFill>
              </a:ln>
            </a:endParaRPr>
          </a:p>
        </p:txBody>
      </p:sp>
      <p:pic>
        <p:nvPicPr>
          <p:cNvPr id="43" name="Picture 42" descr="A white sign with a play sign on it&#10;&#10;Description automatically generated">
            <a:extLst>
              <a:ext uri="{FF2B5EF4-FFF2-40B4-BE49-F238E27FC236}">
                <a16:creationId xmlns:a16="http://schemas.microsoft.com/office/drawing/2014/main" id="{0FF37B47-6956-D855-DB89-7B205BC913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92397" y="4293535"/>
            <a:ext cx="2743200" cy="2743200"/>
          </a:xfrm>
          <a:prstGeom prst="rect">
            <a:avLst/>
          </a:prstGeom>
        </p:spPr>
      </p:pic>
      <p:pic>
        <p:nvPicPr>
          <p:cNvPr id="3" name="Picture 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D815076F-39DF-7F8F-6A67-9E4044B386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  <p:pic>
        <p:nvPicPr>
          <p:cNvPr id="2" name="Online Media 1" title="Anti-Bullying Week 2024: Is it possible to disagree respectfully?">
            <a:hlinkClick r:id="" action="ppaction://media"/>
            <a:extLst>
              <a:ext uri="{FF2B5EF4-FFF2-40B4-BE49-F238E27FC236}">
                <a16:creationId xmlns:a16="http://schemas.microsoft.com/office/drawing/2014/main" id="{02CE47F3-14A2-ECCE-398A-CDCDEAAAE27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2832320" y="1141536"/>
            <a:ext cx="6560077" cy="370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6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5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16">
            <a:extLst>
              <a:ext uri="{FF2B5EF4-FFF2-40B4-BE49-F238E27FC236}">
                <a16:creationId xmlns:a16="http://schemas.microsoft.com/office/drawing/2014/main" id="{5CC397E0-5338-EC44-BE3D-225F25B75CC2}"/>
              </a:ext>
            </a:extLst>
          </p:cNvPr>
          <p:cNvSpPr/>
          <p:nvPr/>
        </p:nvSpPr>
        <p:spPr>
          <a:xfrm rot="5400000">
            <a:off x="3657518" y="-1617995"/>
            <a:ext cx="4487328" cy="10791369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691487" y="-3143663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84845" y="-2308266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918561" y="-1747754"/>
            <a:ext cx="4354878" cy="106205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1410602" y="2384554"/>
            <a:ext cx="937079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Your top 5 Choose Respect  tips</a:t>
            </a:r>
            <a:endParaRPr lang="en-GB" sz="80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58FB81-C75D-12F1-C80A-CD379B6408F9}"/>
              </a:ext>
            </a:extLst>
          </p:cNvPr>
          <p:cNvSpPr txBox="1"/>
          <p:nvPr/>
        </p:nvSpPr>
        <p:spPr>
          <a:xfrm>
            <a:off x="2372345" y="1955153"/>
            <a:ext cx="74271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sp>
        <p:nvSpPr>
          <p:cNvPr id="2" name="Rounded Rectangle 16">
            <a:extLst>
              <a:ext uri="{FF2B5EF4-FFF2-40B4-BE49-F238E27FC236}">
                <a16:creationId xmlns:a16="http://schemas.microsoft.com/office/drawing/2014/main" id="{F64BCFF7-FE3D-EBFF-1EDE-7ED17FA14508}"/>
              </a:ext>
            </a:extLst>
          </p:cNvPr>
          <p:cNvSpPr/>
          <p:nvPr/>
        </p:nvSpPr>
        <p:spPr>
          <a:xfrm rot="5400000">
            <a:off x="3037412" y="-99826"/>
            <a:ext cx="937913" cy="2789359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0766C4-CE9D-5046-13AD-5ED7AD4A0B71}"/>
              </a:ext>
            </a:extLst>
          </p:cNvPr>
          <p:cNvSpPr txBox="1"/>
          <p:nvPr/>
        </p:nvSpPr>
        <p:spPr>
          <a:xfrm>
            <a:off x="-627039" y="897618"/>
            <a:ext cx="82668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TASK</a:t>
            </a:r>
          </a:p>
        </p:txBody>
      </p:sp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E3724D52-BB2A-3847-7159-38427D94BF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8544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FD8D30C4-A751-B545-D48F-581CE49A9DDF}"/>
              </a:ext>
            </a:extLst>
          </p:cNvPr>
          <p:cNvSpPr/>
          <p:nvPr/>
        </p:nvSpPr>
        <p:spPr>
          <a:xfrm rot="16200000">
            <a:off x="5450634" y="-2873081"/>
            <a:ext cx="1095081" cy="7682972"/>
          </a:xfrm>
          <a:prstGeom prst="roundRect">
            <a:avLst>
              <a:gd name="adj" fmla="val 50000"/>
            </a:avLst>
          </a:prstGeom>
          <a:solidFill>
            <a:srgbClr val="1B1263"/>
          </a:solidFill>
          <a:ln w="57150">
            <a:solidFill>
              <a:srgbClr val="1B18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E4DE469E-BC00-8F33-C7DB-1B922E57A82A}"/>
              </a:ext>
            </a:extLst>
          </p:cNvPr>
          <p:cNvSpPr/>
          <p:nvPr/>
        </p:nvSpPr>
        <p:spPr>
          <a:xfrm rot="16200000">
            <a:off x="5513387" y="-2958688"/>
            <a:ext cx="1095081" cy="7682972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 w="57150">
            <a:solidFill>
              <a:srgbClr val="1B18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1362195" y="553132"/>
            <a:ext cx="93974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OUR TOP CHOOSE RESPECT TIPS</a:t>
            </a: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D811CB08-C74C-23DE-B51E-47257838B1C9}"/>
              </a:ext>
            </a:extLst>
          </p:cNvPr>
          <p:cNvSpPr txBox="1"/>
          <p:nvPr/>
        </p:nvSpPr>
        <p:spPr>
          <a:xfrm>
            <a:off x="2156688" y="2176851"/>
            <a:ext cx="10035312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 sz="35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 Active listening</a:t>
            </a:r>
          </a:p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 sz="3500" b="1" dirty="0">
                <a:solidFill>
                  <a:srgbClr val="8757E5"/>
                </a:solidFill>
                <a:effectLst/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 Use "I" statements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5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 Stay calm and take breaks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500" b="1" dirty="0">
                <a:solidFill>
                  <a:srgbClr val="8757E5"/>
                </a:solidFill>
                <a:effectLst/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4) Focus on </a:t>
            </a:r>
            <a:r>
              <a:rPr lang="en-US" sz="3500" b="1" dirty="0" err="1">
                <a:solidFill>
                  <a:srgbClr val="8757E5"/>
                </a:solidFill>
                <a:effectLst/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behaviour</a:t>
            </a:r>
            <a:r>
              <a:rPr lang="en-US" sz="3500" b="1" dirty="0">
                <a:solidFill>
                  <a:srgbClr val="8757E5"/>
                </a:solidFill>
                <a:effectLst/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not character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Graphic 5" descr="Right pointing backhand index with solid fill">
            <a:extLst>
              <a:ext uri="{FF2B5EF4-FFF2-40B4-BE49-F238E27FC236}">
                <a16:creationId xmlns:a16="http://schemas.microsoft.com/office/drawing/2014/main" id="{3D393FB7-819A-B1E6-A024-26AEA70B3B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46559" y="2061237"/>
            <a:ext cx="861774" cy="861774"/>
          </a:xfrm>
          <a:prstGeom prst="rect">
            <a:avLst/>
          </a:prstGeom>
        </p:spPr>
      </p:pic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5F368744-FF35-896B-5A89-99609D6D4A15}"/>
              </a:ext>
            </a:extLst>
          </p:cNvPr>
          <p:cNvSpPr/>
          <p:nvPr/>
        </p:nvSpPr>
        <p:spPr>
          <a:xfrm rot="15537429">
            <a:off x="8953681" y="4575473"/>
            <a:ext cx="1572163" cy="5475582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Rounded Rectangle 16">
            <a:extLst>
              <a:ext uri="{FF2B5EF4-FFF2-40B4-BE49-F238E27FC236}">
                <a16:creationId xmlns:a16="http://schemas.microsoft.com/office/drawing/2014/main" id="{D497F630-75D5-FC79-7420-4E93E582DF4F}"/>
              </a:ext>
            </a:extLst>
          </p:cNvPr>
          <p:cNvSpPr/>
          <p:nvPr/>
        </p:nvSpPr>
        <p:spPr>
          <a:xfrm rot="13169336">
            <a:off x="12350816" y="2468550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3" name="Rounded Rectangle 16">
            <a:extLst>
              <a:ext uri="{FF2B5EF4-FFF2-40B4-BE49-F238E27FC236}">
                <a16:creationId xmlns:a16="http://schemas.microsoft.com/office/drawing/2014/main" id="{7094D47E-E2B3-BD94-FE0E-E43BEF454B24}"/>
              </a:ext>
            </a:extLst>
          </p:cNvPr>
          <p:cNvSpPr/>
          <p:nvPr/>
        </p:nvSpPr>
        <p:spPr>
          <a:xfrm rot="13169336">
            <a:off x="-2083845" y="-860646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Graphic 6" descr="Right pointing backhand index with solid fill">
            <a:extLst>
              <a:ext uri="{FF2B5EF4-FFF2-40B4-BE49-F238E27FC236}">
                <a16:creationId xmlns:a16="http://schemas.microsoft.com/office/drawing/2014/main" id="{1FDEC2F6-63BC-5FF1-C173-D92019821A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48420" y="2916365"/>
            <a:ext cx="861774" cy="861774"/>
          </a:xfrm>
          <a:prstGeom prst="rect">
            <a:avLst/>
          </a:prstGeom>
        </p:spPr>
      </p:pic>
      <p:pic>
        <p:nvPicPr>
          <p:cNvPr id="8" name="Graphic 7" descr="Right pointing backhand index with solid fill">
            <a:extLst>
              <a:ext uri="{FF2B5EF4-FFF2-40B4-BE49-F238E27FC236}">
                <a16:creationId xmlns:a16="http://schemas.microsoft.com/office/drawing/2014/main" id="{0E150625-9350-E423-F612-472270D17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46559" y="3778139"/>
            <a:ext cx="861774" cy="861774"/>
          </a:xfrm>
          <a:prstGeom prst="rect">
            <a:avLst/>
          </a:prstGeom>
        </p:spPr>
      </p:pic>
      <p:pic>
        <p:nvPicPr>
          <p:cNvPr id="9" name="Graphic 8" descr="Right pointing backhand index with solid fill">
            <a:extLst>
              <a:ext uri="{FF2B5EF4-FFF2-40B4-BE49-F238E27FC236}">
                <a16:creationId xmlns:a16="http://schemas.microsoft.com/office/drawing/2014/main" id="{4C1EE811-5332-A2C2-E412-61D20F8826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46559" y="4633267"/>
            <a:ext cx="861774" cy="861774"/>
          </a:xfrm>
          <a:prstGeom prst="rect">
            <a:avLst/>
          </a:prstGeom>
        </p:spPr>
      </p:pic>
      <p:pic>
        <p:nvPicPr>
          <p:cNvPr id="4" name="Picture 3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2FBAD69F-C43E-3580-94E3-E319FC5305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012" y="6301873"/>
            <a:ext cx="2346540" cy="63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4296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FD8D30C4-A751-B545-D48F-581CE49A9DDF}"/>
              </a:ext>
            </a:extLst>
          </p:cNvPr>
          <p:cNvSpPr/>
          <p:nvPr/>
        </p:nvSpPr>
        <p:spPr>
          <a:xfrm rot="16200000">
            <a:off x="5450634" y="-2873081"/>
            <a:ext cx="1095081" cy="7682972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E4DE469E-BC00-8F33-C7DB-1B922E57A82A}"/>
              </a:ext>
            </a:extLst>
          </p:cNvPr>
          <p:cNvSpPr/>
          <p:nvPr/>
        </p:nvSpPr>
        <p:spPr>
          <a:xfrm rot="16200000">
            <a:off x="5513387" y="-2958688"/>
            <a:ext cx="1095081" cy="7682972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D811CB08-C74C-23DE-B51E-47257838B1C9}"/>
              </a:ext>
            </a:extLst>
          </p:cNvPr>
          <p:cNvSpPr txBox="1"/>
          <p:nvPr/>
        </p:nvSpPr>
        <p:spPr>
          <a:xfrm>
            <a:off x="2156688" y="2176851"/>
            <a:ext cx="10035312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 sz="35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5) Seek common ground</a:t>
            </a:r>
          </a:p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 sz="3500" b="1" dirty="0">
                <a:solidFill>
                  <a:srgbClr val="8757E5"/>
                </a:solidFill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3500" b="1" dirty="0">
                <a:solidFill>
                  <a:srgbClr val="8757E5"/>
                </a:solidFill>
                <a:effectLst/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Agree to disagree</a:t>
            </a:r>
          </a:p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 sz="3500" b="1" dirty="0">
                <a:solidFill>
                  <a:srgbClr val="1B1464"/>
                </a:solidFill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35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35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Don't resort to making things personal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500" b="1" dirty="0">
                <a:solidFill>
                  <a:srgbClr val="8757E5"/>
                </a:solidFill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3500" b="1" dirty="0">
                <a:solidFill>
                  <a:srgbClr val="8757E5"/>
                </a:solidFill>
                <a:effectLst/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500" b="1" dirty="0">
                <a:solidFill>
                  <a:srgbClr val="8757E5"/>
                </a:solidFill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Reflect and learn</a:t>
            </a:r>
            <a:endParaRPr lang="en-US" sz="3500" b="1" dirty="0">
              <a:solidFill>
                <a:srgbClr val="8757E5"/>
              </a:solidFill>
              <a:effectLst/>
              <a:latin typeface="Cera Round Pro" panose="00000500000000000000" pitchFamily="50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Graphic 5" descr="Right pointing backhand index with solid fill">
            <a:extLst>
              <a:ext uri="{FF2B5EF4-FFF2-40B4-BE49-F238E27FC236}">
                <a16:creationId xmlns:a16="http://schemas.microsoft.com/office/drawing/2014/main" id="{3D393FB7-819A-B1E6-A024-26AEA70B3B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46559" y="2061237"/>
            <a:ext cx="861774" cy="861774"/>
          </a:xfrm>
          <a:prstGeom prst="rect">
            <a:avLst/>
          </a:prstGeom>
        </p:spPr>
      </p:pic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5F368744-FF35-896B-5A89-99609D6D4A15}"/>
              </a:ext>
            </a:extLst>
          </p:cNvPr>
          <p:cNvSpPr/>
          <p:nvPr/>
        </p:nvSpPr>
        <p:spPr>
          <a:xfrm rot="15537429">
            <a:off x="8953681" y="4575473"/>
            <a:ext cx="1572163" cy="5475582"/>
          </a:xfrm>
          <a:prstGeom prst="roundRect">
            <a:avLst>
              <a:gd name="adj" fmla="val 50000"/>
            </a:avLst>
          </a:prstGeom>
          <a:solidFill>
            <a:srgbClr val="1B18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Rounded Rectangle 16">
            <a:extLst>
              <a:ext uri="{FF2B5EF4-FFF2-40B4-BE49-F238E27FC236}">
                <a16:creationId xmlns:a16="http://schemas.microsoft.com/office/drawing/2014/main" id="{D497F630-75D5-FC79-7420-4E93E582DF4F}"/>
              </a:ext>
            </a:extLst>
          </p:cNvPr>
          <p:cNvSpPr/>
          <p:nvPr/>
        </p:nvSpPr>
        <p:spPr>
          <a:xfrm rot="13169336">
            <a:off x="12350816" y="2468550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3" name="Rounded Rectangle 16">
            <a:extLst>
              <a:ext uri="{FF2B5EF4-FFF2-40B4-BE49-F238E27FC236}">
                <a16:creationId xmlns:a16="http://schemas.microsoft.com/office/drawing/2014/main" id="{7094D47E-E2B3-BD94-FE0E-E43BEF454B24}"/>
              </a:ext>
            </a:extLst>
          </p:cNvPr>
          <p:cNvSpPr/>
          <p:nvPr/>
        </p:nvSpPr>
        <p:spPr>
          <a:xfrm rot="13169336">
            <a:off x="-2083845" y="-860646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Graphic 6" descr="Right pointing backhand index with solid fill">
            <a:extLst>
              <a:ext uri="{FF2B5EF4-FFF2-40B4-BE49-F238E27FC236}">
                <a16:creationId xmlns:a16="http://schemas.microsoft.com/office/drawing/2014/main" id="{1FDEC2F6-63BC-5FF1-C173-D92019821A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48420" y="2916365"/>
            <a:ext cx="861774" cy="861774"/>
          </a:xfrm>
          <a:prstGeom prst="rect">
            <a:avLst/>
          </a:prstGeom>
        </p:spPr>
      </p:pic>
      <p:pic>
        <p:nvPicPr>
          <p:cNvPr id="8" name="Graphic 7" descr="Right pointing backhand index with solid fill">
            <a:extLst>
              <a:ext uri="{FF2B5EF4-FFF2-40B4-BE49-F238E27FC236}">
                <a16:creationId xmlns:a16="http://schemas.microsoft.com/office/drawing/2014/main" id="{0E150625-9350-E423-F612-472270D17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46559" y="3778139"/>
            <a:ext cx="861774" cy="861774"/>
          </a:xfrm>
          <a:prstGeom prst="rect">
            <a:avLst/>
          </a:prstGeom>
        </p:spPr>
      </p:pic>
      <p:pic>
        <p:nvPicPr>
          <p:cNvPr id="9" name="Graphic 8" descr="Right pointing backhand index with solid fill">
            <a:extLst>
              <a:ext uri="{FF2B5EF4-FFF2-40B4-BE49-F238E27FC236}">
                <a16:creationId xmlns:a16="http://schemas.microsoft.com/office/drawing/2014/main" id="{4C1EE811-5332-A2C2-E412-61D20F8826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46559" y="4633267"/>
            <a:ext cx="861774" cy="861774"/>
          </a:xfrm>
          <a:prstGeom prst="rect">
            <a:avLst/>
          </a:prstGeom>
        </p:spPr>
      </p:pic>
      <p:sp>
        <p:nvSpPr>
          <p:cNvPr id="4" name="TextBox 7">
            <a:extLst>
              <a:ext uri="{FF2B5EF4-FFF2-40B4-BE49-F238E27FC236}">
                <a16:creationId xmlns:a16="http://schemas.microsoft.com/office/drawing/2014/main" id="{224CB75C-F9B3-D969-2B7F-8574A35849CA}"/>
              </a:ext>
            </a:extLst>
          </p:cNvPr>
          <p:cNvSpPr txBox="1"/>
          <p:nvPr/>
        </p:nvSpPr>
        <p:spPr>
          <a:xfrm>
            <a:off x="1362195" y="553132"/>
            <a:ext cx="93974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OUR TOP CHOOSE RESPECT TIPS</a:t>
            </a:r>
          </a:p>
        </p:txBody>
      </p:sp>
      <p:pic>
        <p:nvPicPr>
          <p:cNvPr id="10" name="Picture 9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82548B3E-5B02-AE8D-1C6D-37C5C06485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012" y="6301873"/>
            <a:ext cx="2346540" cy="63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3665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5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speech bubble on a purple background&#10;&#10;Description automatically generated">
            <a:extLst>
              <a:ext uri="{FF2B5EF4-FFF2-40B4-BE49-F238E27FC236}">
                <a16:creationId xmlns:a16="http://schemas.microsoft.com/office/drawing/2014/main" id="{280CCB1D-B47C-0257-3BE8-D57546E777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8355DC"/>
              </a:clrFrom>
              <a:clrTo>
                <a:srgbClr val="8355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3" t="14436" r="16005" b="2830"/>
          <a:stretch/>
        </p:blipFill>
        <p:spPr>
          <a:xfrm>
            <a:off x="785728" y="922631"/>
            <a:ext cx="11015000" cy="6694557"/>
          </a:xfrm>
          <a:prstGeom prst="rect">
            <a:avLst/>
          </a:prstGeom>
        </p:spPr>
      </p:pic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746189" y="-3309956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96568" y="-2560213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1584513" y="1847843"/>
            <a:ext cx="9417429" cy="2783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3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Choose to respect the disrespectful, </a:t>
            </a:r>
          </a:p>
          <a:p>
            <a:pPr algn="ctr">
              <a:lnSpc>
                <a:spcPct val="150000"/>
              </a:lnSpc>
            </a:pPr>
            <a:r>
              <a:rPr lang="en-GB" sz="3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Don’t allow them to feel powerful. </a:t>
            </a:r>
          </a:p>
          <a:p>
            <a:pPr algn="ctr">
              <a:lnSpc>
                <a:spcPct val="150000"/>
              </a:lnSpc>
            </a:pPr>
            <a:r>
              <a:rPr lang="en-GB" sz="3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Don't fight back with words that are hurtful, </a:t>
            </a:r>
          </a:p>
          <a:p>
            <a:pPr algn="ctr">
              <a:lnSpc>
                <a:spcPct val="150000"/>
              </a:lnSpc>
            </a:pPr>
            <a:r>
              <a:rPr lang="en-GB" sz="3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Or act impulsively and end up regretful.</a:t>
            </a:r>
            <a:endParaRPr lang="en-GB" sz="30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C2FFEE-2D8E-77D8-536A-0A5759905DBE}"/>
              </a:ext>
            </a:extLst>
          </p:cNvPr>
          <p:cNvSpPr/>
          <p:nvPr/>
        </p:nvSpPr>
        <p:spPr>
          <a:xfrm>
            <a:off x="2154848" y="5494497"/>
            <a:ext cx="70339" cy="67132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516167-2218-B938-05A2-161ED54DDFF2}"/>
              </a:ext>
            </a:extLst>
          </p:cNvPr>
          <p:cNvSpPr txBox="1"/>
          <p:nvPr/>
        </p:nvSpPr>
        <p:spPr>
          <a:xfrm>
            <a:off x="1898" y="-199812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83A146-B486-9B4D-6FC1-A3B4BB771938}"/>
              </a:ext>
            </a:extLst>
          </p:cNvPr>
          <p:cNvSpPr txBox="1"/>
          <p:nvPr/>
        </p:nvSpPr>
        <p:spPr>
          <a:xfrm rot="10800000">
            <a:off x="10253994" y="3971588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3FF0435B-86C0-C21C-E782-F4D980472F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  <p:sp>
        <p:nvSpPr>
          <p:cNvPr id="8" name="Rounded Rectangle 16">
            <a:extLst>
              <a:ext uri="{FF2B5EF4-FFF2-40B4-BE49-F238E27FC236}">
                <a16:creationId xmlns:a16="http://schemas.microsoft.com/office/drawing/2014/main" id="{5DF468DF-5226-28E1-9673-021B354F0CE7}"/>
              </a:ext>
            </a:extLst>
          </p:cNvPr>
          <p:cNvSpPr/>
          <p:nvPr/>
        </p:nvSpPr>
        <p:spPr>
          <a:xfrm rot="5400000">
            <a:off x="4039065" y="-1396265"/>
            <a:ext cx="922080" cy="5328790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F6CF56-A3BF-BDD5-9550-5C3652A6CFAA}"/>
              </a:ext>
            </a:extLst>
          </p:cNvPr>
          <p:cNvSpPr txBox="1"/>
          <p:nvPr/>
        </p:nvSpPr>
        <p:spPr>
          <a:xfrm>
            <a:off x="2008086" y="975742"/>
            <a:ext cx="49840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CHOOSE RESPECT POEM</a:t>
            </a:r>
          </a:p>
        </p:txBody>
      </p:sp>
    </p:spTree>
    <p:extLst>
      <p:ext uri="{BB962C8B-B14F-4D97-AF65-F5344CB8AC3E}">
        <p14:creationId xmlns:p14="http://schemas.microsoft.com/office/powerpoint/2010/main" val="3439479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16">
            <a:extLst>
              <a:ext uri="{FF2B5EF4-FFF2-40B4-BE49-F238E27FC236}">
                <a16:creationId xmlns:a16="http://schemas.microsoft.com/office/drawing/2014/main" id="{5CC397E0-5338-EC44-BE3D-225F25B75CC2}"/>
              </a:ext>
            </a:extLst>
          </p:cNvPr>
          <p:cNvSpPr/>
          <p:nvPr/>
        </p:nvSpPr>
        <p:spPr>
          <a:xfrm rot="5400000">
            <a:off x="3657518" y="-1617995"/>
            <a:ext cx="4487328" cy="1079136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918561" y="-1747754"/>
            <a:ext cx="4354878" cy="10620539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728742" y="-3357864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023021" y="-2359439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5333706" y="1997839"/>
            <a:ext cx="571858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0" b="1" dirty="0">
                <a:solidFill>
                  <a:schemeClr val="bg1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Reverse the Clock</a:t>
            </a:r>
            <a:endParaRPr lang="en-GB" sz="90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2" name="Rounded Rectangle 16">
            <a:extLst>
              <a:ext uri="{FF2B5EF4-FFF2-40B4-BE49-F238E27FC236}">
                <a16:creationId xmlns:a16="http://schemas.microsoft.com/office/drawing/2014/main" id="{F64BCFF7-FE3D-EBFF-1EDE-7ED17FA14508}"/>
              </a:ext>
            </a:extLst>
          </p:cNvPr>
          <p:cNvSpPr/>
          <p:nvPr/>
        </p:nvSpPr>
        <p:spPr>
          <a:xfrm rot="5400000">
            <a:off x="3037412" y="-99826"/>
            <a:ext cx="937913" cy="278935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0766C4-CE9D-5046-13AD-5ED7AD4A0B71}"/>
              </a:ext>
            </a:extLst>
          </p:cNvPr>
          <p:cNvSpPr txBox="1"/>
          <p:nvPr/>
        </p:nvSpPr>
        <p:spPr>
          <a:xfrm>
            <a:off x="-627039" y="897618"/>
            <a:ext cx="82668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TASK</a:t>
            </a:r>
          </a:p>
        </p:txBody>
      </p:sp>
      <p:pic>
        <p:nvPicPr>
          <p:cNvPr id="6" name="Graphic 5" descr="Stopwatch with solid fill">
            <a:extLst>
              <a:ext uri="{FF2B5EF4-FFF2-40B4-BE49-F238E27FC236}">
                <a16:creationId xmlns:a16="http://schemas.microsoft.com/office/drawing/2014/main" id="{AC0A6B18-DA47-C34B-98E6-1B37A6D6E3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57186" y="1774561"/>
            <a:ext cx="3698363" cy="3698363"/>
          </a:xfrm>
          <a:prstGeom prst="rect">
            <a:avLst/>
          </a:prstGeom>
        </p:spPr>
      </p:pic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6B0FA24-BA31-E08D-A9A2-7079B97679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941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0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ounded Rectangle 16">
            <a:extLst>
              <a:ext uri="{FF2B5EF4-FFF2-40B4-BE49-F238E27FC236}">
                <a16:creationId xmlns:a16="http://schemas.microsoft.com/office/drawing/2014/main" id="{5ABE0E64-404A-24C2-0011-CFE4728ACEB3}"/>
              </a:ext>
            </a:extLst>
          </p:cNvPr>
          <p:cNvSpPr/>
          <p:nvPr/>
        </p:nvSpPr>
        <p:spPr>
          <a:xfrm rot="5400000">
            <a:off x="5402112" y="-1830022"/>
            <a:ext cx="1000117" cy="578075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rgbClr val="1B18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16">
            <a:extLst>
              <a:ext uri="{FF2B5EF4-FFF2-40B4-BE49-F238E27FC236}">
                <a16:creationId xmlns:a16="http://schemas.microsoft.com/office/drawing/2014/main" id="{8C642A86-1796-8F1D-A638-B0AB665F5952}"/>
              </a:ext>
            </a:extLst>
          </p:cNvPr>
          <p:cNvSpPr/>
          <p:nvPr/>
        </p:nvSpPr>
        <p:spPr>
          <a:xfrm rot="5400000">
            <a:off x="5538456" y="-1917807"/>
            <a:ext cx="945144" cy="5780751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4983719" y="2940366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0E1A1EB-9CA8-E24B-43AC-4810CC4E2C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6" y="5352145"/>
            <a:ext cx="2122713" cy="150585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9D75DA6-776C-FB00-FE3C-013E1D574BAB}"/>
              </a:ext>
            </a:extLst>
          </p:cNvPr>
          <p:cNvSpPr/>
          <p:nvPr/>
        </p:nvSpPr>
        <p:spPr>
          <a:xfrm>
            <a:off x="7422119" y="3784744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0BFCC819-AE2F-DBC1-0C86-6CBDF26CF2B7}"/>
              </a:ext>
            </a:extLst>
          </p:cNvPr>
          <p:cNvSpPr txBox="1"/>
          <p:nvPr/>
        </p:nvSpPr>
        <p:spPr>
          <a:xfrm>
            <a:off x="738432" y="1887228"/>
            <a:ext cx="10715134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b="1" i="0" dirty="0">
                <a:solidFill>
                  <a:schemeClr val="bg1"/>
                </a:solidFill>
                <a:effectLst/>
                <a:latin typeface="Cera Round Pro" panose="00000500000000000000" pitchFamily="50" charset="0"/>
              </a:rPr>
              <a:t>From playgrounds to parliament, our homes to our phones, this Anti-Bullying Week let's 'Choose Respect' and bring an end to bullying which negatively impacts millions of young lives.</a:t>
            </a:r>
            <a:br>
              <a:rPr lang="en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</a:br>
            <a:br>
              <a:rPr lang="en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</a:br>
            <a:r>
              <a:rPr lang="en-GB" sz="2400" b="1" i="0" dirty="0">
                <a:solidFill>
                  <a:schemeClr val="bg1"/>
                </a:solidFill>
                <a:effectLst/>
                <a:latin typeface="Cera Round Pro" panose="00000500000000000000" pitchFamily="50" charset="0"/>
              </a:rPr>
              <a:t>This year, we’ll empower children and young people to not resort to bullying, even when we disagree and remind adults to lead by example, online and offline.</a:t>
            </a:r>
            <a:br>
              <a:rPr lang="en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</a:br>
            <a:br>
              <a:rPr lang="en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</a:br>
            <a:r>
              <a:rPr lang="en-GB" sz="2400" b="1" i="0" dirty="0">
                <a:solidFill>
                  <a:schemeClr val="bg1"/>
                </a:solidFill>
                <a:effectLst/>
                <a:latin typeface="Cera Round Pro" panose="00000500000000000000" pitchFamily="50" charset="0"/>
              </a:rPr>
              <a:t>Imagine a world where respect and kindness thrives — it’s not just a dream, it's in the choices we make. Join us this Anti-Bullying Week and commit to 'Choose Respect'. What will you choose?</a:t>
            </a:r>
            <a:endParaRPr lang="en-GB" sz="24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28" name="TextBox 14">
            <a:extLst>
              <a:ext uri="{FF2B5EF4-FFF2-40B4-BE49-F238E27FC236}">
                <a16:creationId xmlns:a16="http://schemas.microsoft.com/office/drawing/2014/main" id="{F2481FCD-ACB4-97A0-DCBE-81EBA1B2402B}"/>
              </a:ext>
            </a:extLst>
          </p:cNvPr>
          <p:cNvSpPr txBox="1"/>
          <p:nvPr/>
        </p:nvSpPr>
        <p:spPr>
          <a:xfrm>
            <a:off x="1561947" y="542291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CALL TO ACTION</a:t>
            </a:r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CA1A797-0075-F92D-1D42-E5BE7AF979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3501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8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speech bubble on a purple background&#10;&#10;Description automatically generated">
            <a:extLst>
              <a:ext uri="{FF2B5EF4-FFF2-40B4-BE49-F238E27FC236}">
                <a16:creationId xmlns:a16="http://schemas.microsoft.com/office/drawing/2014/main" id="{280CCB1D-B47C-0257-3BE8-D57546E777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8355DC"/>
              </a:clrFrom>
              <a:clrTo>
                <a:srgbClr val="8355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3" t="14436" r="16005" b="2830"/>
          <a:stretch/>
        </p:blipFill>
        <p:spPr>
          <a:xfrm>
            <a:off x="785728" y="922631"/>
            <a:ext cx="11015000" cy="6694557"/>
          </a:xfrm>
          <a:prstGeom prst="rect">
            <a:avLst/>
          </a:prstGeom>
        </p:spPr>
      </p:pic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746189" y="-3309956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96568" y="-2560213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1291413" y="1778741"/>
            <a:ext cx="9821759" cy="2783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3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Choose to respect the disrespected, </a:t>
            </a:r>
          </a:p>
          <a:p>
            <a:pPr algn="ctr">
              <a:lnSpc>
                <a:spcPct val="150000"/>
              </a:lnSpc>
            </a:pPr>
            <a:r>
              <a:rPr lang="en-GB" sz="3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Respect is something that is reflected. </a:t>
            </a:r>
          </a:p>
          <a:p>
            <a:pPr algn="ctr">
              <a:lnSpc>
                <a:spcPct val="150000"/>
              </a:lnSpc>
            </a:pPr>
            <a:r>
              <a:rPr lang="en-GB" sz="3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Respect can prevent someone from feeling rejected, </a:t>
            </a:r>
          </a:p>
          <a:p>
            <a:pPr algn="ctr">
              <a:lnSpc>
                <a:spcPct val="150000"/>
              </a:lnSpc>
            </a:pPr>
            <a:r>
              <a:rPr lang="en-GB" sz="3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Respect is a cycle that is interconnected.</a:t>
            </a:r>
            <a:endParaRPr lang="en-GB" sz="30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C2FFEE-2D8E-77D8-536A-0A5759905DBE}"/>
              </a:ext>
            </a:extLst>
          </p:cNvPr>
          <p:cNvSpPr/>
          <p:nvPr/>
        </p:nvSpPr>
        <p:spPr>
          <a:xfrm>
            <a:off x="2154848" y="5494497"/>
            <a:ext cx="70339" cy="67132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516167-2218-B938-05A2-161ED54DDFF2}"/>
              </a:ext>
            </a:extLst>
          </p:cNvPr>
          <p:cNvSpPr txBox="1"/>
          <p:nvPr/>
        </p:nvSpPr>
        <p:spPr>
          <a:xfrm>
            <a:off x="1898" y="-199812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83A146-B486-9B4D-6FC1-A3B4BB771938}"/>
              </a:ext>
            </a:extLst>
          </p:cNvPr>
          <p:cNvSpPr txBox="1"/>
          <p:nvPr/>
        </p:nvSpPr>
        <p:spPr>
          <a:xfrm rot="10800000">
            <a:off x="10253994" y="3971588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pic>
        <p:nvPicPr>
          <p:cNvPr id="4" name="Picture 3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DC83F055-E16E-2CBF-5F88-F8C55AE0C9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260" y="6006804"/>
            <a:ext cx="2917368" cy="983080"/>
          </a:xfrm>
          <a:prstGeom prst="rect">
            <a:avLst/>
          </a:prstGeom>
        </p:spPr>
      </p:pic>
      <p:sp>
        <p:nvSpPr>
          <p:cNvPr id="8" name="Rounded Rectangle 16">
            <a:extLst>
              <a:ext uri="{FF2B5EF4-FFF2-40B4-BE49-F238E27FC236}">
                <a16:creationId xmlns:a16="http://schemas.microsoft.com/office/drawing/2014/main" id="{AB19A5C7-78BD-91FA-89DD-09E9E152A29E}"/>
              </a:ext>
            </a:extLst>
          </p:cNvPr>
          <p:cNvSpPr/>
          <p:nvPr/>
        </p:nvSpPr>
        <p:spPr>
          <a:xfrm rot="5400000">
            <a:off x="4039065" y="-1396265"/>
            <a:ext cx="922080" cy="5328790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D1CA86-F5AA-5BCF-A389-130A2A6A3793}"/>
              </a:ext>
            </a:extLst>
          </p:cNvPr>
          <p:cNvSpPr txBox="1"/>
          <p:nvPr/>
        </p:nvSpPr>
        <p:spPr>
          <a:xfrm>
            <a:off x="2008086" y="975742"/>
            <a:ext cx="49840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CHOOSE RESPECT POEM</a:t>
            </a:r>
          </a:p>
        </p:txBody>
      </p:sp>
    </p:spTree>
    <p:extLst>
      <p:ext uri="{BB962C8B-B14F-4D97-AF65-F5344CB8AC3E}">
        <p14:creationId xmlns:p14="http://schemas.microsoft.com/office/powerpoint/2010/main" val="15362363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5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speech bubble on a purple background&#10;&#10;Description automatically generated">
            <a:extLst>
              <a:ext uri="{FF2B5EF4-FFF2-40B4-BE49-F238E27FC236}">
                <a16:creationId xmlns:a16="http://schemas.microsoft.com/office/drawing/2014/main" id="{280CCB1D-B47C-0257-3BE8-D57546E777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8355DC"/>
              </a:clrFrom>
              <a:clrTo>
                <a:srgbClr val="8355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3" t="14436" r="16005" b="2830"/>
          <a:stretch/>
        </p:blipFill>
        <p:spPr>
          <a:xfrm>
            <a:off x="785728" y="922631"/>
            <a:ext cx="11015000" cy="6694557"/>
          </a:xfrm>
          <a:prstGeom prst="rect">
            <a:avLst/>
          </a:prstGeom>
        </p:spPr>
      </p:pic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746189" y="-3309956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96568" y="-2560213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902081" y="2214635"/>
            <a:ext cx="10387837" cy="161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35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Choose to make respect an easy decision. </a:t>
            </a:r>
          </a:p>
          <a:p>
            <a:pPr algn="ctr">
              <a:lnSpc>
                <a:spcPct val="150000"/>
              </a:lnSpc>
            </a:pPr>
            <a:r>
              <a:rPr lang="en-GB" sz="35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I choose, you choose, we choose respect.</a:t>
            </a:r>
            <a:endParaRPr lang="en-GB" sz="35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C2FFEE-2D8E-77D8-536A-0A5759905DBE}"/>
              </a:ext>
            </a:extLst>
          </p:cNvPr>
          <p:cNvSpPr/>
          <p:nvPr/>
        </p:nvSpPr>
        <p:spPr>
          <a:xfrm>
            <a:off x="2154848" y="5494497"/>
            <a:ext cx="70339" cy="67132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516167-2218-B938-05A2-161ED54DDFF2}"/>
              </a:ext>
            </a:extLst>
          </p:cNvPr>
          <p:cNvSpPr txBox="1"/>
          <p:nvPr/>
        </p:nvSpPr>
        <p:spPr>
          <a:xfrm>
            <a:off x="1898" y="-199812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83A146-B486-9B4D-6FC1-A3B4BB771938}"/>
              </a:ext>
            </a:extLst>
          </p:cNvPr>
          <p:cNvSpPr txBox="1"/>
          <p:nvPr/>
        </p:nvSpPr>
        <p:spPr>
          <a:xfrm rot="10800000">
            <a:off x="10253994" y="3971588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4C78AC5C-E121-A5A9-F2CB-77E4C92780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  <p:sp>
        <p:nvSpPr>
          <p:cNvPr id="8" name="Rounded Rectangle 16">
            <a:extLst>
              <a:ext uri="{FF2B5EF4-FFF2-40B4-BE49-F238E27FC236}">
                <a16:creationId xmlns:a16="http://schemas.microsoft.com/office/drawing/2014/main" id="{7FE524BD-DD05-6E74-CC85-569CC16F21AB}"/>
              </a:ext>
            </a:extLst>
          </p:cNvPr>
          <p:cNvSpPr/>
          <p:nvPr/>
        </p:nvSpPr>
        <p:spPr>
          <a:xfrm rot="5400000">
            <a:off x="4039065" y="-1396265"/>
            <a:ext cx="922080" cy="5328790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11CADA-0DE7-2227-B670-A5077F8E37FF}"/>
              </a:ext>
            </a:extLst>
          </p:cNvPr>
          <p:cNvSpPr txBox="1"/>
          <p:nvPr/>
        </p:nvSpPr>
        <p:spPr>
          <a:xfrm>
            <a:off x="2008086" y="975742"/>
            <a:ext cx="49840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CHOOSE RESPECT POEM</a:t>
            </a:r>
          </a:p>
        </p:txBody>
      </p:sp>
    </p:spTree>
    <p:extLst>
      <p:ext uri="{BB962C8B-B14F-4D97-AF65-F5344CB8AC3E}">
        <p14:creationId xmlns:p14="http://schemas.microsoft.com/office/powerpoint/2010/main" val="29368099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4983719" y="2940366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6" name="Picture 25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F4A62143-AEF2-A858-AA6E-76C7393CBF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 rot="16200000">
            <a:off x="-185489" y="3922704"/>
            <a:ext cx="3101992" cy="27686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9D75DA6-776C-FB00-FE3C-013E1D574BAB}"/>
              </a:ext>
            </a:extLst>
          </p:cNvPr>
          <p:cNvSpPr/>
          <p:nvPr/>
        </p:nvSpPr>
        <p:spPr>
          <a:xfrm>
            <a:off x="983392" y="3504263"/>
            <a:ext cx="3469038" cy="2495000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97745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 descr="A circle with different colored arrows&#10;&#10;Description automatically generated">
            <a:extLst>
              <a:ext uri="{FF2B5EF4-FFF2-40B4-BE49-F238E27FC236}">
                <a16:creationId xmlns:a16="http://schemas.microsoft.com/office/drawing/2014/main" id="{B753928F-B0E7-79AA-5029-261906086F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1B1263"/>
              </a:clrFrom>
              <a:clrTo>
                <a:srgbClr val="1B126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07" t="27636" r="23911" b="21799"/>
          <a:stretch/>
        </p:blipFill>
        <p:spPr>
          <a:xfrm>
            <a:off x="721239" y="250396"/>
            <a:ext cx="6522608" cy="6357207"/>
          </a:xfrm>
          <a:prstGeom prst="rect">
            <a:avLst/>
          </a:prstGeom>
        </p:spPr>
      </p:pic>
      <p:pic>
        <p:nvPicPr>
          <p:cNvPr id="21" name="Picture 20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1AD59B8B-4E24-630E-7EB8-E8C726936C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7" y="5383707"/>
            <a:ext cx="2122713" cy="1505855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FB9FB4A9-5D88-347C-85BD-769ED20B9BB1}"/>
              </a:ext>
            </a:extLst>
          </p:cNvPr>
          <p:cNvSpPr/>
          <p:nvPr/>
        </p:nvSpPr>
        <p:spPr>
          <a:xfrm>
            <a:off x="7726919" y="3731198"/>
            <a:ext cx="3469038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35C74E9-9A56-5B7E-47F9-A4D489420BC3}"/>
              </a:ext>
            </a:extLst>
          </p:cNvPr>
          <p:cNvGrpSpPr/>
          <p:nvPr/>
        </p:nvGrpSpPr>
        <p:grpSpPr>
          <a:xfrm>
            <a:off x="6567090" y="274077"/>
            <a:ext cx="5358600" cy="1077565"/>
            <a:chOff x="3352800" y="259047"/>
            <a:chExt cx="5358600" cy="1077565"/>
          </a:xfrm>
        </p:grpSpPr>
        <p:sp>
          <p:nvSpPr>
            <p:cNvPr id="6" name="Rounded Rectangle 16">
              <a:extLst>
                <a:ext uri="{FF2B5EF4-FFF2-40B4-BE49-F238E27FC236}">
                  <a16:creationId xmlns:a16="http://schemas.microsoft.com/office/drawing/2014/main" id="{E36E69BF-2E3B-F313-1201-7DB23B826675}"/>
                </a:ext>
              </a:extLst>
            </p:cNvPr>
            <p:cNvSpPr/>
            <p:nvPr/>
          </p:nvSpPr>
          <p:spPr>
            <a:xfrm rot="5400000">
              <a:off x="5474558" y="-1862711"/>
              <a:ext cx="1077565" cy="5321081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7150">
              <a:solidFill>
                <a:srgbClr val="1B186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ounded Rectangle 16">
              <a:extLst>
                <a:ext uri="{FF2B5EF4-FFF2-40B4-BE49-F238E27FC236}">
                  <a16:creationId xmlns:a16="http://schemas.microsoft.com/office/drawing/2014/main" id="{8055799C-E774-3F76-82D4-F70FACA292CF}"/>
                </a:ext>
              </a:extLst>
            </p:cNvPr>
            <p:cNvSpPr/>
            <p:nvPr/>
          </p:nvSpPr>
          <p:spPr>
            <a:xfrm rot="5400000">
              <a:off x="5606945" y="-1803026"/>
              <a:ext cx="911087" cy="5131398"/>
            </a:xfrm>
            <a:prstGeom prst="roundRect">
              <a:avLst>
                <a:gd name="adj" fmla="val 50000"/>
              </a:avLst>
            </a:prstGeom>
            <a:solidFill>
              <a:srgbClr val="8757E5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14">
              <a:extLst>
                <a:ext uri="{FF2B5EF4-FFF2-40B4-BE49-F238E27FC236}">
                  <a16:creationId xmlns:a16="http://schemas.microsoft.com/office/drawing/2014/main" id="{08498980-A0F6-7617-1BD9-C42C3D51664D}"/>
                </a:ext>
              </a:extLst>
            </p:cNvPr>
            <p:cNvSpPr txBox="1"/>
            <p:nvPr/>
          </p:nvSpPr>
          <p:spPr>
            <a:xfrm>
              <a:off x="3451096" y="449897"/>
              <a:ext cx="5260304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500" b="1" dirty="0">
                  <a:solidFill>
                    <a:schemeClr val="bg1"/>
                  </a:solidFill>
                  <a:latin typeface="Cera Round Pro" panose="00000500000000000000" pitchFamily="50" charset="0"/>
                  <a:cs typeface="Segoe UI" panose="020B0502040204020203" pitchFamily="34" charset="0"/>
                </a:rPr>
                <a:t>RESPECT IN ACTION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05309D4-1338-14F0-E812-4EBC7921DC4D}"/>
              </a:ext>
            </a:extLst>
          </p:cNvPr>
          <p:cNvSpPr txBox="1"/>
          <p:nvPr/>
        </p:nvSpPr>
        <p:spPr>
          <a:xfrm>
            <a:off x="7420353" y="2690118"/>
            <a:ext cx="400540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000" b="1" i="0" dirty="0">
                <a:solidFill>
                  <a:srgbClr val="FFFFFF"/>
                </a:solidFill>
                <a:effectLst/>
                <a:latin typeface="Cera Round Pro" panose="00000500000000000000" pitchFamily="50" charset="0"/>
              </a:rPr>
              <a:t>Demonstrating respect for others, self-respect, and being respected are interlinked elements essential for fostering healthy and positive interactions.</a:t>
            </a:r>
            <a:endParaRPr lang="en-GB" sz="2000" b="1" dirty="0">
              <a:latin typeface="Cera Round Pro" panose="00000500000000000000" pitchFamily="50" charset="0"/>
            </a:endParaRPr>
          </a:p>
        </p:txBody>
      </p:sp>
      <p:pic>
        <p:nvPicPr>
          <p:cNvPr id="31" name="Picture 30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342CC307-BF61-F10D-7703-2FC06C21E22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5530015" y="61081"/>
            <a:ext cx="453879" cy="587718"/>
          </a:xfrm>
          <a:prstGeom prst="rect">
            <a:avLst/>
          </a:prstGeom>
        </p:spPr>
      </p:pic>
      <p:pic>
        <p:nvPicPr>
          <p:cNvPr id="32" name="Picture 31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A68C8EB-AF20-F7EC-07D8-7B2A917302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281272" y="1607534"/>
            <a:ext cx="902043" cy="830365"/>
          </a:xfrm>
          <a:prstGeom prst="rect">
            <a:avLst/>
          </a:prstGeom>
        </p:spPr>
      </p:pic>
      <p:pic>
        <p:nvPicPr>
          <p:cNvPr id="33" name="Picture 3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8426E7EF-818B-AD70-A526-7D654179B1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8054715" y="5651503"/>
            <a:ext cx="734959" cy="861775"/>
          </a:xfrm>
          <a:prstGeom prst="rect">
            <a:avLst/>
          </a:prstGeom>
        </p:spPr>
      </p:pic>
      <p:pic>
        <p:nvPicPr>
          <p:cNvPr id="34" name="Picture 3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16C38770-384F-EAC8-B4F5-EAA33AA1F6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19653" y="3139063"/>
            <a:ext cx="472285" cy="531341"/>
          </a:xfrm>
          <a:prstGeom prst="rect">
            <a:avLst/>
          </a:prstGeom>
        </p:spPr>
      </p:pic>
      <p:pic>
        <p:nvPicPr>
          <p:cNvPr id="35" name="Picture 3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3D73CF0E-9123-283B-76B7-61DBC4DE31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155126" y="1282929"/>
            <a:ext cx="902043" cy="830365"/>
          </a:xfrm>
          <a:prstGeom prst="rect">
            <a:avLst/>
          </a:prstGeom>
        </p:spPr>
      </p:pic>
      <p:pic>
        <p:nvPicPr>
          <p:cNvPr id="36" name="Picture 35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475827C-B8C3-8EA7-74B3-4374AAE778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1411793" y="5715715"/>
            <a:ext cx="453879" cy="587718"/>
          </a:xfrm>
          <a:prstGeom prst="rect">
            <a:avLst/>
          </a:prstGeom>
        </p:spPr>
      </p:pic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054F3AC7-12A3-AE68-9EBF-4CDACB7954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10649846" y="5066028"/>
            <a:ext cx="667265" cy="741405"/>
          </a:xfrm>
          <a:prstGeom prst="rect">
            <a:avLst/>
          </a:prstGeom>
        </p:spPr>
      </p:pic>
      <p:pic>
        <p:nvPicPr>
          <p:cNvPr id="41" name="Picture 40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8212419-CF01-5871-881E-C459A05DE8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6096000" y="5989138"/>
            <a:ext cx="453879" cy="587718"/>
          </a:xfrm>
          <a:prstGeom prst="rect">
            <a:avLst/>
          </a:prstGeom>
        </p:spPr>
      </p:pic>
      <p:pic>
        <p:nvPicPr>
          <p:cNvPr id="19" name="Picture 18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225AED14-914A-6598-4317-6DBF9644F6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7756" y="69102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6865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0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720714" y="1023015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ounded Rectangle 16">
            <a:extLst>
              <a:ext uri="{FF2B5EF4-FFF2-40B4-BE49-F238E27FC236}">
                <a16:creationId xmlns:a16="http://schemas.microsoft.com/office/drawing/2014/main" id="{BD540AE7-60F1-6455-5BD4-A2E008898C37}"/>
              </a:ext>
            </a:extLst>
          </p:cNvPr>
          <p:cNvSpPr/>
          <p:nvPr/>
        </p:nvSpPr>
        <p:spPr>
          <a:xfrm rot="5400000">
            <a:off x="5103785" y="-2963572"/>
            <a:ext cx="1766420" cy="889816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4983719" y="3057933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D75DA6-776C-FB00-FE3C-013E1D574BAB}"/>
              </a:ext>
            </a:extLst>
          </p:cNvPr>
          <p:cNvSpPr/>
          <p:nvPr/>
        </p:nvSpPr>
        <p:spPr>
          <a:xfrm>
            <a:off x="983392" y="3504263"/>
            <a:ext cx="3469038" cy="2495000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16BAF99-2F69-EFAC-F311-686B70C11F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-297423" y="2888171"/>
            <a:ext cx="902043" cy="830365"/>
          </a:xfrm>
          <a:prstGeom prst="rect">
            <a:avLst/>
          </a:prstGeom>
        </p:spPr>
      </p:pic>
      <p:pic>
        <p:nvPicPr>
          <p:cNvPr id="14" name="Picture 1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4565301-2DB6-9FB7-C63F-A00706C1B3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132335" y="5982098"/>
            <a:ext cx="472285" cy="531341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209336E-2810-E93C-1463-D5211F706F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17" name="Picture 1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F061B03B-9423-8170-9764-D24EFD6BE2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8124578" y="6247768"/>
            <a:ext cx="667265" cy="741405"/>
          </a:xfrm>
          <a:prstGeom prst="rect">
            <a:avLst/>
          </a:prstGeom>
        </p:spPr>
      </p:pic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E68BCED-EBAE-67C3-46B9-11F4F4A429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1172195" y="3367663"/>
            <a:ext cx="734959" cy="861775"/>
          </a:xfrm>
          <a:prstGeom prst="rect">
            <a:avLst/>
          </a:prstGeom>
        </p:spPr>
      </p:pic>
      <p:pic>
        <p:nvPicPr>
          <p:cNvPr id="19" name="Picture 1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AF3FE54-2022-85F3-9710-4EED3ABD30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1106029"/>
            <a:ext cx="902043" cy="830365"/>
          </a:xfrm>
          <a:prstGeom prst="rect">
            <a:avLst/>
          </a:prstGeom>
        </p:spPr>
      </p:pic>
      <p:pic>
        <p:nvPicPr>
          <p:cNvPr id="20" name="Picture 19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90F3FEC-6374-96B2-E8A6-E529800058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5619515" y="-377118"/>
            <a:ext cx="734959" cy="861775"/>
          </a:xfrm>
          <a:prstGeom prst="rect">
            <a:avLst/>
          </a:prstGeom>
        </p:spPr>
      </p:pic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8647722-E10D-CBE0-3611-36DC996C83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10027162" y="205395"/>
            <a:ext cx="453879" cy="587718"/>
          </a:xfrm>
          <a:prstGeom prst="rect">
            <a:avLst/>
          </a:prstGeom>
        </p:spPr>
      </p:pic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6D83570B-FEB1-02D4-64BA-0EBEF368C676}"/>
              </a:ext>
            </a:extLst>
          </p:cNvPr>
          <p:cNvSpPr/>
          <p:nvPr/>
        </p:nvSpPr>
        <p:spPr>
          <a:xfrm rot="5400000">
            <a:off x="5247387" y="-3046495"/>
            <a:ext cx="1695648" cy="8861590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id="{A8EA4B01-A23F-244C-D79D-7FCC88073AE9}"/>
              </a:ext>
            </a:extLst>
          </p:cNvPr>
          <p:cNvSpPr txBox="1"/>
          <p:nvPr/>
        </p:nvSpPr>
        <p:spPr>
          <a:xfrm>
            <a:off x="1683258" y="537651"/>
            <a:ext cx="889816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WHO CAN YOU SPEAK TO AT SCHOOL?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D80DA7-054F-220A-D0D0-4244663E9C7C}"/>
              </a:ext>
            </a:extLst>
          </p:cNvPr>
          <p:cNvSpPr/>
          <p:nvPr/>
        </p:nvSpPr>
        <p:spPr>
          <a:xfrm>
            <a:off x="1762866" y="2964237"/>
            <a:ext cx="2383148" cy="2421725"/>
          </a:xfrm>
          <a:prstGeom prst="rect">
            <a:avLst/>
          </a:prstGeom>
          <a:solidFill>
            <a:srgbClr val="8757E5"/>
          </a:solidFill>
          <a:ln w="57150">
            <a:solidFill>
              <a:schemeClr val="bg1">
                <a:alpha val="98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9D39768-375C-80E3-09D6-6AADDB3B7813}"/>
              </a:ext>
            </a:extLst>
          </p:cNvPr>
          <p:cNvSpPr/>
          <p:nvPr/>
        </p:nvSpPr>
        <p:spPr>
          <a:xfrm>
            <a:off x="4903637" y="2964237"/>
            <a:ext cx="2383148" cy="2421725"/>
          </a:xfrm>
          <a:prstGeom prst="rect">
            <a:avLst/>
          </a:prstGeom>
          <a:solidFill>
            <a:srgbClr val="8757E5"/>
          </a:solidFill>
          <a:ln w="57150">
            <a:solidFill>
              <a:schemeClr val="bg1">
                <a:alpha val="98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3EACA7E-4799-93F7-AF61-A8C16AA0291F}"/>
              </a:ext>
            </a:extLst>
          </p:cNvPr>
          <p:cNvSpPr/>
          <p:nvPr/>
        </p:nvSpPr>
        <p:spPr>
          <a:xfrm>
            <a:off x="7974805" y="2964237"/>
            <a:ext cx="2383148" cy="2421725"/>
          </a:xfrm>
          <a:prstGeom prst="rect">
            <a:avLst/>
          </a:prstGeom>
          <a:solidFill>
            <a:srgbClr val="8757E5"/>
          </a:solidFill>
          <a:ln w="57150">
            <a:solidFill>
              <a:schemeClr val="bg1">
                <a:alpha val="98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pic>
        <p:nvPicPr>
          <p:cNvPr id="23" name="Graphic 22" descr="Raised hand with solid fill">
            <a:extLst>
              <a:ext uri="{FF2B5EF4-FFF2-40B4-BE49-F238E27FC236}">
                <a16:creationId xmlns:a16="http://schemas.microsoft.com/office/drawing/2014/main" id="{43CEA8DC-53B9-2083-CBD9-E867050032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83026">
            <a:off x="1226179" y="2441096"/>
            <a:ext cx="773093" cy="773093"/>
          </a:xfrm>
          <a:prstGeom prst="rect">
            <a:avLst/>
          </a:prstGeom>
        </p:spPr>
      </p:pic>
      <p:pic>
        <p:nvPicPr>
          <p:cNvPr id="25" name="Graphic 24" descr="Raised hand with solid fill">
            <a:extLst>
              <a:ext uri="{FF2B5EF4-FFF2-40B4-BE49-F238E27FC236}">
                <a16:creationId xmlns:a16="http://schemas.microsoft.com/office/drawing/2014/main" id="{2D8232B7-0EC9-1297-61FD-B37AB12DE1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83026">
            <a:off x="4377428" y="2461545"/>
            <a:ext cx="773093" cy="773093"/>
          </a:xfrm>
          <a:prstGeom prst="rect">
            <a:avLst/>
          </a:prstGeom>
        </p:spPr>
      </p:pic>
      <p:pic>
        <p:nvPicPr>
          <p:cNvPr id="26" name="Graphic 25" descr="Raised hand with solid fill">
            <a:extLst>
              <a:ext uri="{FF2B5EF4-FFF2-40B4-BE49-F238E27FC236}">
                <a16:creationId xmlns:a16="http://schemas.microsoft.com/office/drawing/2014/main" id="{885363CE-130C-5FEE-D83A-8041473C49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83026">
            <a:off x="7452605" y="2455675"/>
            <a:ext cx="773093" cy="773093"/>
          </a:xfrm>
          <a:prstGeom prst="rect">
            <a:avLst/>
          </a:prstGeom>
        </p:spPr>
      </p:pic>
      <p:sp>
        <p:nvSpPr>
          <p:cNvPr id="27" name="Rounded Rectangle 16">
            <a:extLst>
              <a:ext uri="{FF2B5EF4-FFF2-40B4-BE49-F238E27FC236}">
                <a16:creationId xmlns:a16="http://schemas.microsoft.com/office/drawing/2014/main" id="{C5CB5DE1-58CE-0DF4-BF0A-EF60D09E4603}"/>
              </a:ext>
            </a:extLst>
          </p:cNvPr>
          <p:cNvSpPr/>
          <p:nvPr/>
        </p:nvSpPr>
        <p:spPr>
          <a:xfrm rot="5400000">
            <a:off x="2798438" y="4510955"/>
            <a:ext cx="325792" cy="255465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9" name="Rounded Rectangle 16">
            <a:extLst>
              <a:ext uri="{FF2B5EF4-FFF2-40B4-BE49-F238E27FC236}">
                <a16:creationId xmlns:a16="http://schemas.microsoft.com/office/drawing/2014/main" id="{41ADD53C-23C4-09DD-A9AC-A300E159EEB0}"/>
              </a:ext>
            </a:extLst>
          </p:cNvPr>
          <p:cNvSpPr/>
          <p:nvPr/>
        </p:nvSpPr>
        <p:spPr>
          <a:xfrm rot="5400000">
            <a:off x="5932315" y="4524626"/>
            <a:ext cx="325792" cy="255465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2" name="Rounded Rectangle 16">
            <a:extLst>
              <a:ext uri="{FF2B5EF4-FFF2-40B4-BE49-F238E27FC236}">
                <a16:creationId xmlns:a16="http://schemas.microsoft.com/office/drawing/2014/main" id="{5CF0E039-CE25-975B-BD83-4B47B89D5029}"/>
              </a:ext>
            </a:extLst>
          </p:cNvPr>
          <p:cNvSpPr/>
          <p:nvPr/>
        </p:nvSpPr>
        <p:spPr>
          <a:xfrm rot="5400000">
            <a:off x="9020878" y="4536351"/>
            <a:ext cx="325792" cy="255465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7DDBC59-A46B-345D-A9FE-6B3562B38376}"/>
              </a:ext>
            </a:extLst>
          </p:cNvPr>
          <p:cNvSpPr txBox="1"/>
          <p:nvPr/>
        </p:nvSpPr>
        <p:spPr>
          <a:xfrm>
            <a:off x="1940682" y="5580327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Staff name here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050FD3F-5CED-DBDF-C405-DF370A2C39EC}"/>
              </a:ext>
            </a:extLst>
          </p:cNvPr>
          <p:cNvSpPr txBox="1"/>
          <p:nvPr/>
        </p:nvSpPr>
        <p:spPr>
          <a:xfrm>
            <a:off x="5042446" y="5578987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Staff name here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CDE833B-006E-2CFD-68E9-34DD3ACFB447}"/>
              </a:ext>
            </a:extLst>
          </p:cNvPr>
          <p:cNvSpPr txBox="1"/>
          <p:nvPr/>
        </p:nvSpPr>
        <p:spPr>
          <a:xfrm>
            <a:off x="8124578" y="5590710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Staff name here</a:t>
            </a:r>
          </a:p>
        </p:txBody>
      </p:sp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8E4F0E83-F199-2B0E-FDB8-B6D14A6F70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10810490" y="6219447"/>
            <a:ext cx="453879" cy="587718"/>
          </a:xfrm>
          <a:prstGeom prst="rect">
            <a:avLst/>
          </a:prstGeom>
        </p:spPr>
      </p:pic>
      <p:pic>
        <p:nvPicPr>
          <p:cNvPr id="41" name="Picture 40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C226B6D-4699-58E9-2B93-1A5520FFC4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7366867" y="3709359"/>
            <a:ext cx="472285" cy="531341"/>
          </a:xfrm>
          <a:prstGeom prst="rect">
            <a:avLst/>
          </a:prstGeom>
        </p:spPr>
      </p:pic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A15D8B52-8C3F-C6D6-DFCD-BE24DE63B1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6041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1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02F09B8-57F9-4AA5-2921-3CE90521AB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40" t="476" b="84603"/>
          <a:stretch/>
        </p:blipFill>
        <p:spPr>
          <a:xfrm>
            <a:off x="10830823" y="1"/>
            <a:ext cx="1379837" cy="1576400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9C96347-3B1E-DD3D-6337-375DB0F417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6" y="5352145"/>
            <a:ext cx="2122713" cy="150585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7762088" y="3747642"/>
            <a:ext cx="3469038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3914D5A0-3653-62F4-5DDB-FEAC452F0C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64" r="88535"/>
          <a:stretch/>
        </p:blipFill>
        <p:spPr>
          <a:xfrm>
            <a:off x="0" y="5650327"/>
            <a:ext cx="1334530" cy="1226333"/>
          </a:xfrm>
          <a:prstGeom prst="rect">
            <a:avLst/>
          </a:prstGeom>
        </p:spPr>
      </p:pic>
      <p:sp>
        <p:nvSpPr>
          <p:cNvPr id="21" name="TextBox 14">
            <a:extLst>
              <a:ext uri="{FF2B5EF4-FFF2-40B4-BE49-F238E27FC236}">
                <a16:creationId xmlns:a16="http://schemas.microsoft.com/office/drawing/2014/main" id="{FCB9F3D0-FEAB-42E1-9839-BEDC6089704F}"/>
              </a:ext>
            </a:extLst>
          </p:cNvPr>
          <p:cNvSpPr txBox="1"/>
          <p:nvPr/>
        </p:nvSpPr>
        <p:spPr>
          <a:xfrm>
            <a:off x="1646918" y="528752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ANTI-BULLYING WEEK 2024</a:t>
            </a:r>
          </a:p>
        </p:txBody>
      </p:sp>
      <p:pic>
        <p:nvPicPr>
          <p:cNvPr id="28" name="Picture 2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AD3DB61-0CD2-F3C8-3B20-696CE9E4F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405419" y="1504314"/>
            <a:ext cx="902043" cy="830365"/>
          </a:xfrm>
          <a:prstGeom prst="rect">
            <a:avLst/>
          </a:prstGeom>
        </p:spPr>
      </p:pic>
      <p:pic>
        <p:nvPicPr>
          <p:cNvPr id="30" name="Picture 29" descr="A purple and white square with text and hands pointing at it">
            <a:extLst>
              <a:ext uri="{FF2B5EF4-FFF2-40B4-BE49-F238E27FC236}">
                <a16:creationId xmlns:a16="http://schemas.microsoft.com/office/drawing/2014/main" id="{E0339EE0-8D8F-915A-85BA-4E6D0AAADF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9616161" y="6072854"/>
            <a:ext cx="667265" cy="741405"/>
          </a:xfrm>
          <a:prstGeom prst="rect">
            <a:avLst/>
          </a:prstGeom>
        </p:spPr>
      </p:pic>
      <p:pic>
        <p:nvPicPr>
          <p:cNvPr id="32" name="Picture 31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0B72C164-7281-F5A5-F27E-30B19F27A8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4546923" y="1529050"/>
            <a:ext cx="453879" cy="587718"/>
          </a:xfrm>
          <a:prstGeom prst="rect">
            <a:avLst/>
          </a:prstGeom>
        </p:spPr>
      </p:pic>
      <p:pic>
        <p:nvPicPr>
          <p:cNvPr id="34" name="Picture 3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33E72E1-3279-75EF-03CB-1BA9781176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-89062" y="4693540"/>
            <a:ext cx="472285" cy="531341"/>
          </a:xfrm>
          <a:prstGeom prst="rect">
            <a:avLst/>
          </a:prstGeom>
        </p:spPr>
      </p:pic>
      <p:pic>
        <p:nvPicPr>
          <p:cNvPr id="36" name="Picture 35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497B49C-3E12-E990-8A22-02D243B94B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0959018" y="3977279"/>
            <a:ext cx="734959" cy="861775"/>
          </a:xfrm>
          <a:prstGeom prst="rect">
            <a:avLst/>
          </a:prstGeom>
        </p:spPr>
      </p:pic>
      <p:pic>
        <p:nvPicPr>
          <p:cNvPr id="37" name="Picture 3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979FC8A-4447-BADE-01AF-6A4A19C857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2EE83BE5-4B2F-D9BB-085A-E4EDC61BC2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6139514" y="-339652"/>
            <a:ext cx="734959" cy="861775"/>
          </a:xfrm>
          <a:prstGeom prst="rect">
            <a:avLst/>
          </a:prstGeom>
        </p:spPr>
      </p:pic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CA46D80-4252-9C6D-B0CB-9169862FF2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1539823"/>
            <a:ext cx="902043" cy="830365"/>
          </a:xfrm>
          <a:prstGeom prst="rect">
            <a:avLst/>
          </a:prstGeom>
        </p:spPr>
      </p:pic>
      <p:pic>
        <p:nvPicPr>
          <p:cNvPr id="5" name="Picture 4" descr="A purple rectangle with white text&#10;&#10;Description automatically generated">
            <a:extLst>
              <a:ext uri="{FF2B5EF4-FFF2-40B4-BE49-F238E27FC236}">
                <a16:creationId xmlns:a16="http://schemas.microsoft.com/office/drawing/2014/main" id="{6D91748A-A9BA-A0AF-0EE9-7FD3BC24CA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84" y="2367313"/>
            <a:ext cx="5553890" cy="2675869"/>
          </a:xfrm>
          <a:prstGeom prst="rect">
            <a:avLst/>
          </a:prstGeom>
        </p:spPr>
      </p:pic>
      <p:sp>
        <p:nvSpPr>
          <p:cNvPr id="10" name="Rounded Rectangle 16">
            <a:extLst>
              <a:ext uri="{FF2B5EF4-FFF2-40B4-BE49-F238E27FC236}">
                <a16:creationId xmlns:a16="http://schemas.microsoft.com/office/drawing/2014/main" id="{09C05007-A139-7554-C305-BD4593C6EAE3}"/>
              </a:ext>
            </a:extLst>
          </p:cNvPr>
          <p:cNvSpPr/>
          <p:nvPr/>
        </p:nvSpPr>
        <p:spPr>
          <a:xfrm rot="10800000">
            <a:off x="6095997" y="1806707"/>
            <a:ext cx="45719" cy="406742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04E4BCE7-2F4A-A0DA-D9F8-802E1E9041BD}"/>
              </a:ext>
            </a:extLst>
          </p:cNvPr>
          <p:cNvSpPr txBox="1"/>
          <p:nvPr/>
        </p:nvSpPr>
        <p:spPr>
          <a:xfrm>
            <a:off x="6506993" y="1919277"/>
            <a:ext cx="44094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Monday 11</a:t>
            </a:r>
            <a:r>
              <a:rPr lang="en-US" sz="3000" b="1" baseline="30000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to </a:t>
            </a:r>
          </a:p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Friday 15</a:t>
            </a:r>
            <a:r>
              <a:rPr lang="en-US" sz="3000" b="1" baseline="30000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November</a:t>
            </a:r>
          </a:p>
        </p:txBody>
      </p:sp>
      <p:pic>
        <p:nvPicPr>
          <p:cNvPr id="17" name="Graphic 16" descr="Line arrow: Clockwise curve with solid fill">
            <a:extLst>
              <a:ext uri="{FF2B5EF4-FFF2-40B4-BE49-F238E27FC236}">
                <a16:creationId xmlns:a16="http://schemas.microsoft.com/office/drawing/2014/main" id="{433FD81C-EEF7-B5AF-6529-BEFC38E8F7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2006444">
            <a:off x="9977101" y="1339036"/>
            <a:ext cx="914400" cy="914400"/>
          </a:xfrm>
          <a:prstGeom prst="rect">
            <a:avLst/>
          </a:prstGeom>
        </p:spPr>
      </p:pic>
      <p:sp>
        <p:nvSpPr>
          <p:cNvPr id="19" name="Rounded Rectangle 16">
            <a:extLst>
              <a:ext uri="{FF2B5EF4-FFF2-40B4-BE49-F238E27FC236}">
                <a16:creationId xmlns:a16="http://schemas.microsoft.com/office/drawing/2014/main" id="{E61E273F-03CD-4795-4A17-8A15E7BB6D53}"/>
              </a:ext>
            </a:extLst>
          </p:cNvPr>
          <p:cNvSpPr/>
          <p:nvPr/>
        </p:nvSpPr>
        <p:spPr>
          <a:xfrm rot="5400000">
            <a:off x="7787391" y="1963792"/>
            <a:ext cx="1848671" cy="4507957"/>
          </a:xfrm>
          <a:prstGeom prst="roundRect">
            <a:avLst>
              <a:gd name="adj" fmla="val 48711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23" name="TextBox 14">
            <a:extLst>
              <a:ext uri="{FF2B5EF4-FFF2-40B4-BE49-F238E27FC236}">
                <a16:creationId xmlns:a16="http://schemas.microsoft.com/office/drawing/2014/main" id="{A57482C3-2237-75F3-8383-9421E8B04C0B}"/>
              </a:ext>
            </a:extLst>
          </p:cNvPr>
          <p:cNvSpPr txBox="1"/>
          <p:nvPr/>
        </p:nvSpPr>
        <p:spPr>
          <a:xfrm>
            <a:off x="6517566" y="4455013"/>
            <a:ext cx="440946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500" b="1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Tuesday 12</a:t>
            </a:r>
            <a:r>
              <a:rPr lang="en-US" sz="2500" b="1" baseline="30000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2500" b="1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November</a:t>
            </a:r>
          </a:p>
        </p:txBody>
      </p:sp>
      <p:pic>
        <p:nvPicPr>
          <p:cNvPr id="25" name="Picture 24" descr="A cartoon character with socks and a large letter&#10;&#10;Description automatically generated">
            <a:extLst>
              <a:ext uri="{FF2B5EF4-FFF2-40B4-BE49-F238E27FC236}">
                <a16:creationId xmlns:a16="http://schemas.microsoft.com/office/drawing/2014/main" id="{E4AAC780-36FA-3872-BA6D-BF8CF27FE32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735" y="3468689"/>
            <a:ext cx="2000691" cy="1125388"/>
          </a:xfrm>
          <a:prstGeom prst="rect">
            <a:avLst/>
          </a:prstGeom>
        </p:spPr>
      </p:pic>
      <p:sp>
        <p:nvSpPr>
          <p:cNvPr id="26" name="TextBox 14">
            <a:extLst>
              <a:ext uri="{FF2B5EF4-FFF2-40B4-BE49-F238E27FC236}">
                <a16:creationId xmlns:a16="http://schemas.microsoft.com/office/drawing/2014/main" id="{6E41BBC5-D251-F285-41A0-A309EB769042}"/>
              </a:ext>
            </a:extLst>
          </p:cNvPr>
          <p:cNvSpPr txBox="1"/>
          <p:nvPr/>
        </p:nvSpPr>
        <p:spPr>
          <a:xfrm>
            <a:off x="7011911" y="3469447"/>
            <a:ext cx="27719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Odd Socks </a:t>
            </a:r>
          </a:p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Day 2024</a:t>
            </a:r>
          </a:p>
        </p:txBody>
      </p:sp>
      <p:pic>
        <p:nvPicPr>
          <p:cNvPr id="27" name="Picture 2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5042B09-58FA-D280-8E05-0A1F88C72B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7920329" y="5604598"/>
            <a:ext cx="734959" cy="861775"/>
          </a:xfrm>
          <a:prstGeom prst="rect">
            <a:avLst/>
          </a:prstGeom>
        </p:spPr>
      </p:pic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1A1F4624-36F1-6990-3118-C2A29A5491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170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0B4BE97-79D0-3081-E685-1263DC91F2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 rot="16200000">
            <a:off x="-185489" y="3922704"/>
            <a:ext cx="3101992" cy="2768600"/>
          </a:xfrm>
          <a:prstGeom prst="rect">
            <a:avLst/>
          </a:prstGeom>
        </p:spPr>
      </p:pic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0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917791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4983719" y="2787967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D75DA6-776C-FB00-FE3C-013E1D574BAB}"/>
              </a:ext>
            </a:extLst>
          </p:cNvPr>
          <p:cNvSpPr/>
          <p:nvPr/>
        </p:nvSpPr>
        <p:spPr>
          <a:xfrm>
            <a:off x="953000" y="3483868"/>
            <a:ext cx="3469038" cy="2495000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16BAF99-2F69-EFAC-F311-686B70C11FC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558415" y="1404651"/>
            <a:ext cx="902043" cy="830365"/>
          </a:xfrm>
          <a:prstGeom prst="rect">
            <a:avLst/>
          </a:prstGeom>
        </p:spPr>
      </p:pic>
      <p:pic>
        <p:nvPicPr>
          <p:cNvPr id="14" name="Picture 1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4565301-2DB6-9FB7-C63F-A00706C1B35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767091" y="3905134"/>
            <a:ext cx="472285" cy="531341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209336E-2810-E93C-1463-D5211F706F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17" name="Picture 1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F061B03B-9423-8170-9764-D24EFD6BE2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8499114" y="5999263"/>
            <a:ext cx="667265" cy="741405"/>
          </a:xfrm>
          <a:prstGeom prst="rect">
            <a:avLst/>
          </a:prstGeom>
        </p:spPr>
      </p:pic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E68BCED-EBAE-67C3-46B9-11F4F4A429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1172195" y="3215264"/>
            <a:ext cx="734959" cy="861775"/>
          </a:xfrm>
          <a:prstGeom prst="rect">
            <a:avLst/>
          </a:prstGeom>
        </p:spPr>
      </p:pic>
      <p:pic>
        <p:nvPicPr>
          <p:cNvPr id="19" name="Picture 1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AF3FE54-2022-85F3-9710-4EED3ABD30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953630"/>
            <a:ext cx="902043" cy="830365"/>
          </a:xfrm>
          <a:prstGeom prst="rect">
            <a:avLst/>
          </a:prstGeom>
        </p:spPr>
      </p:pic>
      <p:pic>
        <p:nvPicPr>
          <p:cNvPr id="20" name="Picture 19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90F3FEC-6374-96B2-E8A6-E529800058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6139514" y="-339652"/>
            <a:ext cx="734959" cy="861775"/>
          </a:xfrm>
          <a:prstGeom prst="rect">
            <a:avLst/>
          </a:prstGeom>
        </p:spPr>
      </p:pic>
      <p:sp>
        <p:nvSpPr>
          <p:cNvPr id="28" name="Rounded Rectangle 16">
            <a:extLst>
              <a:ext uri="{FF2B5EF4-FFF2-40B4-BE49-F238E27FC236}">
                <a16:creationId xmlns:a16="http://schemas.microsoft.com/office/drawing/2014/main" id="{2842498E-4FFC-471A-FC0D-8210592F04B2}"/>
              </a:ext>
            </a:extLst>
          </p:cNvPr>
          <p:cNvSpPr/>
          <p:nvPr/>
        </p:nvSpPr>
        <p:spPr>
          <a:xfrm rot="5400000">
            <a:off x="5832575" y="3087668"/>
            <a:ext cx="477054" cy="52740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BA29985-04EC-D842-9275-47D242C06964}"/>
              </a:ext>
            </a:extLst>
          </p:cNvPr>
          <p:cNvSpPr txBox="1"/>
          <p:nvPr/>
        </p:nvSpPr>
        <p:spPr>
          <a:xfrm>
            <a:off x="3803330" y="5483785"/>
            <a:ext cx="63074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1B1862"/>
                </a:solidFill>
                <a:latin typeface="Cera Round Pro" panose="00000500000000000000" pitchFamily="50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https://youtu.be/sZ_CkltlgS4</a:t>
            </a:r>
            <a:r>
              <a:rPr lang="en-GB" sz="24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 </a:t>
            </a:r>
          </a:p>
        </p:txBody>
      </p:sp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8647722-E10D-CBE0-3611-36DC996C83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9446027" y="263704"/>
            <a:ext cx="453879" cy="587718"/>
          </a:xfrm>
          <a:prstGeom prst="rect">
            <a:avLst/>
          </a:prstGeom>
        </p:spPr>
      </p:pic>
      <p:sp>
        <p:nvSpPr>
          <p:cNvPr id="42" name="Rounded Rectangle 16">
            <a:extLst>
              <a:ext uri="{FF2B5EF4-FFF2-40B4-BE49-F238E27FC236}">
                <a16:creationId xmlns:a16="http://schemas.microsoft.com/office/drawing/2014/main" id="{3972BADA-6A8B-04B0-44FB-C022D4F3EFC2}"/>
              </a:ext>
            </a:extLst>
          </p:cNvPr>
          <p:cNvSpPr/>
          <p:nvPr/>
        </p:nvSpPr>
        <p:spPr>
          <a:xfrm rot="5400000">
            <a:off x="3861284" y="-1577685"/>
            <a:ext cx="4072466" cy="9585897"/>
          </a:xfrm>
          <a:prstGeom prst="roundRect">
            <a:avLst>
              <a:gd name="adj" fmla="val 48711"/>
            </a:avLst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40" name="Rounded Rectangle 16">
            <a:extLst>
              <a:ext uri="{FF2B5EF4-FFF2-40B4-BE49-F238E27FC236}">
                <a16:creationId xmlns:a16="http://schemas.microsoft.com/office/drawing/2014/main" id="{90A50933-AF38-439C-436B-D5B17691B453}"/>
              </a:ext>
            </a:extLst>
          </p:cNvPr>
          <p:cNvSpPr/>
          <p:nvPr/>
        </p:nvSpPr>
        <p:spPr>
          <a:xfrm rot="5400000">
            <a:off x="4020677" y="-1738927"/>
            <a:ext cx="4072466" cy="9585897"/>
          </a:xfrm>
          <a:prstGeom prst="roundRect">
            <a:avLst>
              <a:gd name="adj" fmla="val 48711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n>
                <a:solidFill>
                  <a:schemeClr val="bg1"/>
                </a:solidFill>
              </a:ln>
            </a:endParaRPr>
          </a:p>
        </p:txBody>
      </p:sp>
      <p:pic>
        <p:nvPicPr>
          <p:cNvPr id="43" name="Picture 42" descr="A white sign with a play sign on it&#10;&#10;Description automatically generated">
            <a:extLst>
              <a:ext uri="{FF2B5EF4-FFF2-40B4-BE49-F238E27FC236}">
                <a16:creationId xmlns:a16="http://schemas.microsoft.com/office/drawing/2014/main" id="{0FF37B47-6956-D855-DB89-7B205BC913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92397" y="4293535"/>
            <a:ext cx="2743200" cy="2743200"/>
          </a:xfrm>
          <a:prstGeom prst="rect">
            <a:avLst/>
          </a:prstGeom>
        </p:spPr>
      </p:pic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F52D9CB6-EA77-7B98-854C-385BBA09D2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  <p:pic>
        <p:nvPicPr>
          <p:cNvPr id="3" name="Online Media 2" title="Anti-Bullying Week 2024: Choose Respect">
            <a:hlinkClick r:id="" action="ppaction://media"/>
            <a:extLst>
              <a:ext uri="{FF2B5EF4-FFF2-40B4-BE49-F238E27FC236}">
                <a16:creationId xmlns:a16="http://schemas.microsoft.com/office/drawing/2014/main" id="{79401740-0B06-3820-01A6-C2FBBF14FFC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2843277" y="1240523"/>
            <a:ext cx="6536827" cy="369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359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16">
            <a:extLst>
              <a:ext uri="{FF2B5EF4-FFF2-40B4-BE49-F238E27FC236}">
                <a16:creationId xmlns:a16="http://schemas.microsoft.com/office/drawing/2014/main" id="{3233D655-834C-AC87-D953-788131475CBB}"/>
              </a:ext>
            </a:extLst>
          </p:cNvPr>
          <p:cNvSpPr/>
          <p:nvPr/>
        </p:nvSpPr>
        <p:spPr>
          <a:xfrm rot="5400000">
            <a:off x="3605153" y="-1546062"/>
            <a:ext cx="4389211" cy="106205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769773" y="-1722739"/>
            <a:ext cx="4354878" cy="10620539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9644314" y="-2727132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621867" y="-2375593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49D777-FBE6-B9A2-12D8-85B9582764B6}"/>
              </a:ext>
            </a:extLst>
          </p:cNvPr>
          <p:cNvSpPr txBox="1"/>
          <p:nvPr/>
        </p:nvSpPr>
        <p:spPr>
          <a:xfrm>
            <a:off x="1612247" y="1902037"/>
            <a:ext cx="8967505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The </a:t>
            </a:r>
            <a:r>
              <a:rPr lang="en-GB" sz="3200" b="1" dirty="0">
                <a:solidFill>
                  <a:schemeClr val="bg1"/>
                </a:solidFill>
                <a:latin typeface="Cera Round Pro" panose="00000500000000000000" pitchFamily="50" charset="0"/>
              </a:rPr>
              <a:t>repetitive, intentional hurting </a:t>
            </a:r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of one person or group by another person or group, where the relationship involves an </a:t>
            </a:r>
            <a:r>
              <a:rPr lang="en-GB" sz="3200" b="1" dirty="0">
                <a:solidFill>
                  <a:schemeClr val="bg1"/>
                </a:solidFill>
                <a:latin typeface="Cera Round Pro" panose="00000500000000000000" pitchFamily="50" charset="0"/>
              </a:rPr>
              <a:t>imbalance of power</a:t>
            </a:r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. Bullying can be physical, verbal or psychological.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 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It can happen face to face or online.</a:t>
            </a:r>
            <a:endParaRPr lang="en-US" sz="3200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E2FB3B-9249-4ABD-0416-27A825764588}"/>
              </a:ext>
            </a:extLst>
          </p:cNvPr>
          <p:cNvSpPr txBox="1"/>
          <p:nvPr/>
        </p:nvSpPr>
        <p:spPr>
          <a:xfrm>
            <a:off x="64807" y="316987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4340C4-B76C-A17D-2D00-4938CDFEAD81}"/>
              </a:ext>
            </a:extLst>
          </p:cNvPr>
          <p:cNvSpPr txBox="1"/>
          <p:nvPr/>
        </p:nvSpPr>
        <p:spPr>
          <a:xfrm rot="10800000">
            <a:off x="10111261" y="4141739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2842498E-4FFC-471A-FC0D-8210592F04B2}"/>
              </a:ext>
            </a:extLst>
          </p:cNvPr>
          <p:cNvSpPr/>
          <p:nvPr/>
        </p:nvSpPr>
        <p:spPr>
          <a:xfrm rot="5400000">
            <a:off x="4135338" y="-1458593"/>
            <a:ext cx="945144" cy="52740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4A1DFD-9DDB-B1C6-854C-0DFCE1EADAFB}"/>
              </a:ext>
            </a:extLst>
          </p:cNvPr>
          <p:cNvSpPr txBox="1"/>
          <p:nvPr/>
        </p:nvSpPr>
        <p:spPr>
          <a:xfrm>
            <a:off x="349763" y="792401"/>
            <a:ext cx="8266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WHAT IS BULLYING?</a:t>
            </a:r>
          </a:p>
        </p:txBody>
      </p:sp>
      <p:pic>
        <p:nvPicPr>
          <p:cNvPr id="10" name="Picture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E3D90BEE-2B45-C70B-6AB7-556401D2DB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B7BDE1D-CB29-B882-CCBF-9450813EED3B}"/>
              </a:ext>
            </a:extLst>
          </p:cNvPr>
          <p:cNvSpPr txBox="1"/>
          <p:nvPr/>
        </p:nvSpPr>
        <p:spPr>
          <a:xfrm>
            <a:off x="2504753" y="1253095"/>
            <a:ext cx="11433452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5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Anti-Bullying Alliance’s Definition:</a:t>
            </a:r>
          </a:p>
        </p:txBody>
      </p:sp>
    </p:spTree>
    <p:extLst>
      <p:ext uri="{BB962C8B-B14F-4D97-AF65-F5344CB8AC3E}">
        <p14:creationId xmlns:p14="http://schemas.microsoft.com/office/powerpoint/2010/main" val="1253930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8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16">
            <a:extLst>
              <a:ext uri="{FF2B5EF4-FFF2-40B4-BE49-F238E27FC236}">
                <a16:creationId xmlns:a16="http://schemas.microsoft.com/office/drawing/2014/main" id="{5CC397E0-5338-EC44-BE3D-225F25B75CC2}"/>
              </a:ext>
            </a:extLst>
          </p:cNvPr>
          <p:cNvSpPr/>
          <p:nvPr/>
        </p:nvSpPr>
        <p:spPr>
          <a:xfrm rot="5400000">
            <a:off x="3657518" y="-1617995"/>
            <a:ext cx="4487328" cy="10791369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691487" y="-3143663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84845" y="-2308266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918561" y="-1747754"/>
            <a:ext cx="4354878" cy="106205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1019297" y="2631937"/>
            <a:ext cx="1015340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000" b="1" dirty="0">
                <a:solidFill>
                  <a:srgbClr val="1B1464"/>
                </a:solidFill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Ground Rules</a:t>
            </a:r>
            <a:endParaRPr lang="en-GB" sz="90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58FB81-C75D-12F1-C80A-CD379B6408F9}"/>
              </a:ext>
            </a:extLst>
          </p:cNvPr>
          <p:cNvSpPr txBox="1"/>
          <p:nvPr/>
        </p:nvSpPr>
        <p:spPr>
          <a:xfrm>
            <a:off x="2372345" y="1955153"/>
            <a:ext cx="74271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pic>
        <p:nvPicPr>
          <p:cNvPr id="2" name="Picture 1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91224337-2064-DCFA-5530-D79B5548B2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260" y="6006804"/>
            <a:ext cx="2917368" cy="9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7431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0B4BE97-79D0-3081-E685-1263DC91F2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 rot="16200000">
            <a:off x="-185489" y="3922704"/>
            <a:ext cx="3101992" cy="2768600"/>
          </a:xfrm>
          <a:prstGeom prst="rect">
            <a:avLst/>
          </a:prstGeom>
        </p:spPr>
      </p:pic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0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866991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4983719" y="2737167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D75DA6-776C-FB00-FE3C-013E1D574BAB}"/>
              </a:ext>
            </a:extLst>
          </p:cNvPr>
          <p:cNvSpPr/>
          <p:nvPr/>
        </p:nvSpPr>
        <p:spPr>
          <a:xfrm>
            <a:off x="941625" y="3598512"/>
            <a:ext cx="3469038" cy="2495000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16BAF99-2F69-EFAC-F311-686B70C11FC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558415" y="1557050"/>
            <a:ext cx="902043" cy="830365"/>
          </a:xfrm>
          <a:prstGeom prst="rect">
            <a:avLst/>
          </a:prstGeom>
        </p:spPr>
      </p:pic>
      <p:pic>
        <p:nvPicPr>
          <p:cNvPr id="14" name="Picture 1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4565301-2DB6-9FB7-C63F-A00706C1B35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767091" y="3854334"/>
            <a:ext cx="472285" cy="531341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209336E-2810-E93C-1463-D5211F706F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17" name="Picture 1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F061B03B-9423-8170-9764-D24EFD6BE2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8499114" y="5999263"/>
            <a:ext cx="667265" cy="741405"/>
          </a:xfrm>
          <a:prstGeom prst="rect">
            <a:avLst/>
          </a:prstGeom>
        </p:spPr>
      </p:pic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E68BCED-EBAE-67C3-46B9-11F4F4A429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1172195" y="3164464"/>
            <a:ext cx="734959" cy="861775"/>
          </a:xfrm>
          <a:prstGeom prst="rect">
            <a:avLst/>
          </a:prstGeom>
        </p:spPr>
      </p:pic>
      <p:pic>
        <p:nvPicPr>
          <p:cNvPr id="19" name="Picture 1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AF3FE54-2022-85F3-9710-4EED3ABD30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902830"/>
            <a:ext cx="902043" cy="830365"/>
          </a:xfrm>
          <a:prstGeom prst="rect">
            <a:avLst/>
          </a:prstGeom>
        </p:spPr>
      </p:pic>
      <p:pic>
        <p:nvPicPr>
          <p:cNvPr id="20" name="Picture 19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90F3FEC-6374-96B2-E8A6-E529800058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6139514" y="-339652"/>
            <a:ext cx="734959" cy="861775"/>
          </a:xfrm>
          <a:prstGeom prst="rect">
            <a:avLst/>
          </a:prstGeom>
        </p:spPr>
      </p:pic>
      <p:sp>
        <p:nvSpPr>
          <p:cNvPr id="28" name="Rounded Rectangle 16">
            <a:extLst>
              <a:ext uri="{FF2B5EF4-FFF2-40B4-BE49-F238E27FC236}">
                <a16:creationId xmlns:a16="http://schemas.microsoft.com/office/drawing/2014/main" id="{2842498E-4FFC-471A-FC0D-8210592F04B2}"/>
              </a:ext>
            </a:extLst>
          </p:cNvPr>
          <p:cNvSpPr/>
          <p:nvPr/>
        </p:nvSpPr>
        <p:spPr>
          <a:xfrm rot="5400000">
            <a:off x="5832575" y="3036868"/>
            <a:ext cx="477054" cy="52740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BA29985-04EC-D842-9275-47D242C06964}"/>
              </a:ext>
            </a:extLst>
          </p:cNvPr>
          <p:cNvSpPr txBox="1"/>
          <p:nvPr/>
        </p:nvSpPr>
        <p:spPr>
          <a:xfrm>
            <a:off x="3689447" y="5448665"/>
            <a:ext cx="63074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1B1464"/>
                </a:solidFill>
                <a:latin typeface="Cera Round Pro" panose="00000500000000000000" pitchFamily="50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https://youtu.be/gkCfq3xsrsM</a:t>
            </a:r>
            <a:r>
              <a:rPr lang="en-GB" sz="2400" b="1" dirty="0">
                <a:solidFill>
                  <a:srgbClr val="1B1464"/>
                </a:solidFill>
                <a:latin typeface="Cera Round Pro" panose="00000500000000000000" pitchFamily="50" charset="0"/>
              </a:rPr>
              <a:t> </a:t>
            </a:r>
          </a:p>
        </p:txBody>
      </p:sp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8647722-E10D-CBE0-3611-36DC996C83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9446027" y="263704"/>
            <a:ext cx="453879" cy="587718"/>
          </a:xfrm>
          <a:prstGeom prst="rect">
            <a:avLst/>
          </a:prstGeom>
        </p:spPr>
      </p:pic>
      <p:sp>
        <p:nvSpPr>
          <p:cNvPr id="42" name="Rounded Rectangle 16">
            <a:extLst>
              <a:ext uri="{FF2B5EF4-FFF2-40B4-BE49-F238E27FC236}">
                <a16:creationId xmlns:a16="http://schemas.microsoft.com/office/drawing/2014/main" id="{3972BADA-6A8B-04B0-44FB-C022D4F3EFC2}"/>
              </a:ext>
            </a:extLst>
          </p:cNvPr>
          <p:cNvSpPr/>
          <p:nvPr/>
        </p:nvSpPr>
        <p:spPr>
          <a:xfrm rot="5400000">
            <a:off x="3861284" y="-1628485"/>
            <a:ext cx="4072466" cy="9585897"/>
          </a:xfrm>
          <a:prstGeom prst="roundRect">
            <a:avLst>
              <a:gd name="adj" fmla="val 48711"/>
            </a:avLst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40" name="Rounded Rectangle 16">
            <a:extLst>
              <a:ext uri="{FF2B5EF4-FFF2-40B4-BE49-F238E27FC236}">
                <a16:creationId xmlns:a16="http://schemas.microsoft.com/office/drawing/2014/main" id="{90A50933-AF38-439C-436B-D5B17691B453}"/>
              </a:ext>
            </a:extLst>
          </p:cNvPr>
          <p:cNvSpPr/>
          <p:nvPr/>
        </p:nvSpPr>
        <p:spPr>
          <a:xfrm rot="5400000">
            <a:off x="4020677" y="-1789727"/>
            <a:ext cx="4072466" cy="9585897"/>
          </a:xfrm>
          <a:prstGeom prst="roundRect">
            <a:avLst>
              <a:gd name="adj" fmla="val 48711"/>
            </a:avLst>
          </a:prstGeom>
          <a:solidFill>
            <a:srgbClr val="8757E5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n>
                <a:solidFill>
                  <a:schemeClr val="bg1"/>
                </a:solidFill>
              </a:ln>
            </a:endParaRPr>
          </a:p>
        </p:txBody>
      </p:sp>
      <p:pic>
        <p:nvPicPr>
          <p:cNvPr id="43" name="Picture 42" descr="A white sign with a play sign on it&#10;&#10;Description automatically generated">
            <a:extLst>
              <a:ext uri="{FF2B5EF4-FFF2-40B4-BE49-F238E27FC236}">
                <a16:creationId xmlns:a16="http://schemas.microsoft.com/office/drawing/2014/main" id="{0FF37B47-6956-D855-DB89-7B205BC913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92397" y="4293535"/>
            <a:ext cx="2743200" cy="2743200"/>
          </a:xfrm>
          <a:prstGeom prst="rect">
            <a:avLst/>
          </a:prstGeom>
        </p:spPr>
      </p:pic>
      <p:pic>
        <p:nvPicPr>
          <p:cNvPr id="3" name="Picture 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A9FED17F-16E5-C770-676C-9F72CD6D9A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  <p:pic>
        <p:nvPicPr>
          <p:cNvPr id="2" name="Online Media 1" title="Anti-Bullying Week 2024: Choose Respect - Secondary School Video">
            <a:hlinkClick r:id="" action="ppaction://media"/>
            <a:extLst>
              <a:ext uri="{FF2B5EF4-FFF2-40B4-BE49-F238E27FC236}">
                <a16:creationId xmlns:a16="http://schemas.microsoft.com/office/drawing/2014/main" id="{EC5F5C4D-8A48-A06B-4372-C950A547E3F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2924341" y="1160878"/>
            <a:ext cx="6521686" cy="3684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80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5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speech bubble on a purple background&#10;&#10;Description automatically generated">
            <a:extLst>
              <a:ext uri="{FF2B5EF4-FFF2-40B4-BE49-F238E27FC236}">
                <a16:creationId xmlns:a16="http://schemas.microsoft.com/office/drawing/2014/main" id="{280CCB1D-B47C-0257-3BE8-D57546E777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8355DC"/>
              </a:clrFrom>
              <a:clrTo>
                <a:srgbClr val="8355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3" t="14436" r="16005" b="2830"/>
          <a:stretch/>
        </p:blipFill>
        <p:spPr>
          <a:xfrm>
            <a:off x="785728" y="922631"/>
            <a:ext cx="11015000" cy="6694557"/>
          </a:xfrm>
          <a:prstGeom prst="rect">
            <a:avLst/>
          </a:prstGeom>
        </p:spPr>
      </p:pic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746189" y="-3309956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96568" y="-2560213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1584513" y="1847843"/>
            <a:ext cx="9417429" cy="2783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3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Choose Respect, it’s Fundamental, </a:t>
            </a:r>
          </a:p>
          <a:p>
            <a:pPr algn="ctr">
              <a:lnSpc>
                <a:spcPct val="150000"/>
              </a:lnSpc>
            </a:pPr>
            <a:r>
              <a:rPr lang="en-GB" sz="3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Essential in life and elemental, </a:t>
            </a:r>
          </a:p>
          <a:p>
            <a:pPr algn="ctr">
              <a:lnSpc>
                <a:spcPct val="150000"/>
              </a:lnSpc>
            </a:pPr>
            <a:r>
              <a:rPr lang="en-GB" sz="3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Without it, relationships can be temperamental, </a:t>
            </a:r>
          </a:p>
          <a:p>
            <a:pPr algn="ctr">
              <a:lnSpc>
                <a:spcPct val="150000"/>
              </a:lnSpc>
            </a:pPr>
            <a:r>
              <a:rPr lang="en-GB" sz="3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Which can end up being detrimental.</a:t>
            </a:r>
            <a:endParaRPr lang="en-GB" sz="30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C2FFEE-2D8E-77D8-536A-0A5759905DBE}"/>
              </a:ext>
            </a:extLst>
          </p:cNvPr>
          <p:cNvSpPr/>
          <p:nvPr/>
        </p:nvSpPr>
        <p:spPr>
          <a:xfrm>
            <a:off x="2154848" y="5494497"/>
            <a:ext cx="70339" cy="67132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516167-2218-B938-05A2-161ED54DDFF2}"/>
              </a:ext>
            </a:extLst>
          </p:cNvPr>
          <p:cNvSpPr txBox="1"/>
          <p:nvPr/>
        </p:nvSpPr>
        <p:spPr>
          <a:xfrm>
            <a:off x="1898" y="-199812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83A146-B486-9B4D-6FC1-A3B4BB771938}"/>
              </a:ext>
            </a:extLst>
          </p:cNvPr>
          <p:cNvSpPr txBox="1"/>
          <p:nvPr/>
        </p:nvSpPr>
        <p:spPr>
          <a:xfrm rot="10800000">
            <a:off x="10253994" y="3971588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1037461C-3D02-881A-F156-8862115C70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  <p:sp>
        <p:nvSpPr>
          <p:cNvPr id="9" name="Rounded Rectangle 16">
            <a:extLst>
              <a:ext uri="{FF2B5EF4-FFF2-40B4-BE49-F238E27FC236}">
                <a16:creationId xmlns:a16="http://schemas.microsoft.com/office/drawing/2014/main" id="{63552CAE-A6F0-E4E0-2ED0-59F86F4CD803}"/>
              </a:ext>
            </a:extLst>
          </p:cNvPr>
          <p:cNvSpPr/>
          <p:nvPr/>
        </p:nvSpPr>
        <p:spPr>
          <a:xfrm rot="5400000">
            <a:off x="4039065" y="-1396265"/>
            <a:ext cx="922080" cy="5328790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96DBDC-759B-5E4C-906A-DA1BA4D9B794}"/>
              </a:ext>
            </a:extLst>
          </p:cNvPr>
          <p:cNvSpPr txBox="1"/>
          <p:nvPr/>
        </p:nvSpPr>
        <p:spPr>
          <a:xfrm>
            <a:off x="2008086" y="975742"/>
            <a:ext cx="49840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CHOOSE RESPECT POEM</a:t>
            </a:r>
          </a:p>
        </p:txBody>
      </p:sp>
    </p:spTree>
    <p:extLst>
      <p:ext uri="{BB962C8B-B14F-4D97-AF65-F5344CB8AC3E}">
        <p14:creationId xmlns:p14="http://schemas.microsoft.com/office/powerpoint/2010/main" val="4220142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0B4BE97-79D0-3081-E685-1263DC91F2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 rot="16200000">
            <a:off x="-185489" y="3922704"/>
            <a:ext cx="3101992" cy="2768600"/>
          </a:xfrm>
          <a:prstGeom prst="rect">
            <a:avLst/>
          </a:prstGeom>
        </p:spPr>
      </p:pic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0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4983719" y="2766196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D75DA6-776C-FB00-FE3C-013E1D574BAB}"/>
              </a:ext>
            </a:extLst>
          </p:cNvPr>
          <p:cNvSpPr/>
          <p:nvPr/>
        </p:nvSpPr>
        <p:spPr>
          <a:xfrm>
            <a:off x="996795" y="3638231"/>
            <a:ext cx="3469038" cy="2495000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16BAF99-2F69-EFAC-F311-686B70C11FC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490603" y="1372573"/>
            <a:ext cx="902043" cy="830365"/>
          </a:xfrm>
          <a:prstGeom prst="rect">
            <a:avLst/>
          </a:prstGeom>
        </p:spPr>
      </p:pic>
      <p:pic>
        <p:nvPicPr>
          <p:cNvPr id="14" name="Picture 1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4565301-2DB6-9FB7-C63F-A00706C1B35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767091" y="4057533"/>
            <a:ext cx="472285" cy="531341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209336E-2810-E93C-1463-D5211F706F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17" name="Picture 1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F061B03B-9423-8170-9764-D24EFD6BE2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8499114" y="5999263"/>
            <a:ext cx="667265" cy="741405"/>
          </a:xfrm>
          <a:prstGeom prst="rect">
            <a:avLst/>
          </a:prstGeom>
        </p:spPr>
      </p:pic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E68BCED-EBAE-67C3-46B9-11F4F4A429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1172195" y="3193493"/>
            <a:ext cx="734959" cy="861775"/>
          </a:xfrm>
          <a:prstGeom prst="rect">
            <a:avLst/>
          </a:prstGeom>
        </p:spPr>
      </p:pic>
      <p:pic>
        <p:nvPicPr>
          <p:cNvPr id="19" name="Picture 1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AF3FE54-2022-85F3-9710-4EED3ABD30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931859"/>
            <a:ext cx="902043" cy="830365"/>
          </a:xfrm>
          <a:prstGeom prst="rect">
            <a:avLst/>
          </a:prstGeom>
        </p:spPr>
      </p:pic>
      <p:pic>
        <p:nvPicPr>
          <p:cNvPr id="20" name="Picture 19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90F3FEC-6374-96B2-E8A6-E529800058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6139514" y="-339652"/>
            <a:ext cx="734959" cy="861775"/>
          </a:xfrm>
          <a:prstGeom prst="rect">
            <a:avLst/>
          </a:prstGeom>
        </p:spPr>
      </p:pic>
      <p:sp>
        <p:nvSpPr>
          <p:cNvPr id="28" name="Rounded Rectangle 16">
            <a:extLst>
              <a:ext uri="{FF2B5EF4-FFF2-40B4-BE49-F238E27FC236}">
                <a16:creationId xmlns:a16="http://schemas.microsoft.com/office/drawing/2014/main" id="{2842498E-4FFC-471A-FC0D-8210592F04B2}"/>
              </a:ext>
            </a:extLst>
          </p:cNvPr>
          <p:cNvSpPr/>
          <p:nvPr/>
        </p:nvSpPr>
        <p:spPr>
          <a:xfrm rot="5400000">
            <a:off x="5832575" y="3065897"/>
            <a:ext cx="477054" cy="52740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BA29985-04EC-D842-9275-47D242C06964}"/>
              </a:ext>
            </a:extLst>
          </p:cNvPr>
          <p:cNvSpPr txBox="1"/>
          <p:nvPr/>
        </p:nvSpPr>
        <p:spPr>
          <a:xfrm>
            <a:off x="3689447" y="5464474"/>
            <a:ext cx="63074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1B1464"/>
                </a:solidFill>
                <a:latin typeface="Cera Round Pro" panose="00000500000000000000" pitchFamily="50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https://youtu.be/xJN4JE7h4S0</a:t>
            </a:r>
            <a:r>
              <a:rPr lang="en-GB" sz="2400" b="1" dirty="0">
                <a:solidFill>
                  <a:srgbClr val="1B1464"/>
                </a:solidFill>
                <a:latin typeface="Cera Round Pro" panose="00000500000000000000" pitchFamily="50" charset="0"/>
              </a:rPr>
              <a:t> </a:t>
            </a:r>
          </a:p>
        </p:txBody>
      </p:sp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8647722-E10D-CBE0-3611-36DC996C83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9446027" y="263704"/>
            <a:ext cx="453879" cy="587718"/>
          </a:xfrm>
          <a:prstGeom prst="rect">
            <a:avLst/>
          </a:prstGeom>
        </p:spPr>
      </p:pic>
      <p:sp>
        <p:nvSpPr>
          <p:cNvPr id="42" name="Rounded Rectangle 16">
            <a:extLst>
              <a:ext uri="{FF2B5EF4-FFF2-40B4-BE49-F238E27FC236}">
                <a16:creationId xmlns:a16="http://schemas.microsoft.com/office/drawing/2014/main" id="{3972BADA-6A8B-04B0-44FB-C022D4F3EFC2}"/>
              </a:ext>
            </a:extLst>
          </p:cNvPr>
          <p:cNvSpPr/>
          <p:nvPr/>
        </p:nvSpPr>
        <p:spPr>
          <a:xfrm rot="5400000">
            <a:off x="3861284" y="-1599456"/>
            <a:ext cx="4072466" cy="9585897"/>
          </a:xfrm>
          <a:prstGeom prst="roundRect">
            <a:avLst>
              <a:gd name="adj" fmla="val 48711"/>
            </a:avLst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40" name="Rounded Rectangle 16">
            <a:extLst>
              <a:ext uri="{FF2B5EF4-FFF2-40B4-BE49-F238E27FC236}">
                <a16:creationId xmlns:a16="http://schemas.microsoft.com/office/drawing/2014/main" id="{90A50933-AF38-439C-436B-D5B17691B453}"/>
              </a:ext>
            </a:extLst>
          </p:cNvPr>
          <p:cNvSpPr/>
          <p:nvPr/>
        </p:nvSpPr>
        <p:spPr>
          <a:xfrm rot="5400000">
            <a:off x="4020677" y="-1760698"/>
            <a:ext cx="4072466" cy="9585897"/>
          </a:xfrm>
          <a:prstGeom prst="roundRect">
            <a:avLst>
              <a:gd name="adj" fmla="val 48711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n>
                <a:solidFill>
                  <a:schemeClr val="bg1"/>
                </a:solidFill>
              </a:ln>
            </a:endParaRPr>
          </a:p>
        </p:txBody>
      </p:sp>
      <p:pic>
        <p:nvPicPr>
          <p:cNvPr id="43" name="Picture 42" descr="A white sign with a play sign on it&#10;&#10;Description automatically generated">
            <a:extLst>
              <a:ext uri="{FF2B5EF4-FFF2-40B4-BE49-F238E27FC236}">
                <a16:creationId xmlns:a16="http://schemas.microsoft.com/office/drawing/2014/main" id="{0FF37B47-6956-D855-DB89-7B205BC913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92397" y="4293535"/>
            <a:ext cx="2743200" cy="2743200"/>
          </a:xfrm>
          <a:prstGeom prst="rect">
            <a:avLst/>
          </a:prstGeom>
        </p:spPr>
      </p:pic>
      <p:pic>
        <p:nvPicPr>
          <p:cNvPr id="3" name="Picture 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6B3EA9E9-733C-7B56-6D63-3FEE44BFB2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  <p:pic>
        <p:nvPicPr>
          <p:cNvPr id="2" name="Online Media 1" title="Anti-Bullying Week 2024: Celebrities Discussing Respect">
            <a:hlinkClick r:id="" action="ppaction://media"/>
            <a:extLst>
              <a:ext uri="{FF2B5EF4-FFF2-40B4-BE49-F238E27FC236}">
                <a16:creationId xmlns:a16="http://schemas.microsoft.com/office/drawing/2014/main" id="{7DAFC34C-6B65-FD18-C2F9-E07E02D5902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2806065" y="1195522"/>
            <a:ext cx="6501690" cy="367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874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8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16">
            <a:extLst>
              <a:ext uri="{FF2B5EF4-FFF2-40B4-BE49-F238E27FC236}">
                <a16:creationId xmlns:a16="http://schemas.microsoft.com/office/drawing/2014/main" id="{5CC397E0-5338-EC44-BE3D-225F25B75CC2}"/>
              </a:ext>
            </a:extLst>
          </p:cNvPr>
          <p:cNvSpPr/>
          <p:nvPr/>
        </p:nvSpPr>
        <p:spPr>
          <a:xfrm rot="5400000">
            <a:off x="3673810" y="-1516392"/>
            <a:ext cx="4487328" cy="10791369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746187" y="-3016879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96568" y="-2268488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918561" y="-1646151"/>
            <a:ext cx="4354878" cy="106205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Rounded Rectangle 16">
            <a:extLst>
              <a:ext uri="{FF2B5EF4-FFF2-40B4-BE49-F238E27FC236}">
                <a16:creationId xmlns:a16="http://schemas.microsoft.com/office/drawing/2014/main" id="{BAE14904-B7DE-626A-F652-B82B0E05DF5B}"/>
              </a:ext>
            </a:extLst>
          </p:cNvPr>
          <p:cNvSpPr/>
          <p:nvPr/>
        </p:nvSpPr>
        <p:spPr>
          <a:xfrm rot="5400000">
            <a:off x="3979667" y="-907499"/>
            <a:ext cx="902800" cy="4573954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254715" y="973672"/>
            <a:ext cx="8266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WHAT IS RESPECT?</a:t>
            </a:r>
          </a:p>
        </p:txBody>
      </p:sp>
      <p:sp>
        <p:nvSpPr>
          <p:cNvPr id="20" name="TextBox 1">
            <a:extLst>
              <a:ext uri="{FF2B5EF4-FFF2-40B4-BE49-F238E27FC236}">
                <a16:creationId xmlns:a16="http://schemas.microsoft.com/office/drawing/2014/main" id="{DAE2FB3B-9249-4ABD-0416-27A825764588}"/>
              </a:ext>
            </a:extLst>
          </p:cNvPr>
          <p:cNvSpPr txBox="1"/>
          <p:nvPr/>
        </p:nvSpPr>
        <p:spPr>
          <a:xfrm>
            <a:off x="106045" y="460756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21" name="TextBox 4">
            <a:extLst>
              <a:ext uri="{FF2B5EF4-FFF2-40B4-BE49-F238E27FC236}">
                <a16:creationId xmlns:a16="http://schemas.microsoft.com/office/drawing/2014/main" id="{424340C4-B76C-A17D-2D00-4938CDFEAD81}"/>
              </a:ext>
            </a:extLst>
          </p:cNvPr>
          <p:cNvSpPr txBox="1"/>
          <p:nvPr/>
        </p:nvSpPr>
        <p:spPr>
          <a:xfrm rot="10800000">
            <a:off x="10367599" y="4016101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58FB81-C75D-12F1-C80A-CD379B6408F9}"/>
              </a:ext>
            </a:extLst>
          </p:cNvPr>
          <p:cNvSpPr txBox="1"/>
          <p:nvPr/>
        </p:nvSpPr>
        <p:spPr>
          <a:xfrm>
            <a:off x="2388637" y="2056756"/>
            <a:ext cx="74271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E95A5D-DCE8-1DB3-1014-F10ADE437DF3}"/>
              </a:ext>
            </a:extLst>
          </p:cNvPr>
          <p:cNvSpPr txBox="1"/>
          <p:nvPr/>
        </p:nvSpPr>
        <p:spPr>
          <a:xfrm>
            <a:off x="2487993" y="1430042"/>
            <a:ext cx="11433452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500" b="1" dirty="0">
                <a:solidFill>
                  <a:schemeClr val="bg1"/>
                </a:solidFill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Oxford Languages </a:t>
            </a:r>
            <a:r>
              <a:rPr lang="en-GB" sz="1500" b="1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definition:</a:t>
            </a:r>
          </a:p>
        </p:txBody>
      </p:sp>
      <p:pic>
        <p:nvPicPr>
          <p:cNvPr id="4" name="Picture 3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72999A95-9355-D114-5513-0FA4A3432D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260" y="6006804"/>
            <a:ext cx="2917368" cy="98308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C0F880-74F5-D82B-E949-1B2FF5E533EB}"/>
              </a:ext>
            </a:extLst>
          </p:cNvPr>
          <p:cNvSpPr txBox="1"/>
          <p:nvPr/>
        </p:nvSpPr>
        <p:spPr>
          <a:xfrm>
            <a:off x="1126831" y="2717802"/>
            <a:ext cx="1015340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rgbClr val="1B1464"/>
                </a:solidFill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H</a:t>
            </a:r>
            <a:r>
              <a:rPr lang="en-US" sz="48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ave due regard for (someone’s feelings, wishes, or rights).</a:t>
            </a:r>
            <a:endParaRPr lang="en-GB" sz="48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6438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069515C4C01E4AB51222EDC3AFCB3B" ma:contentTypeVersion="13" ma:contentTypeDescription="Create a new document." ma:contentTypeScope="" ma:versionID="325ca87849dc9008ea5d56cd5aa57898">
  <xsd:schema xmlns:xsd="http://www.w3.org/2001/XMLSchema" xmlns:xs="http://www.w3.org/2001/XMLSchema" xmlns:p="http://schemas.microsoft.com/office/2006/metadata/properties" xmlns:ns2="25bce31e-210f-4595-b6f1-ad167b62b966" xmlns:ns3="16ae49f3-829e-48a4-b770-42088e17cf9e" targetNamespace="http://schemas.microsoft.com/office/2006/metadata/properties" ma:root="true" ma:fieldsID="0a737e42a372012122270de0f81db743" ns2:_="" ns3:_="">
    <xsd:import namespace="25bce31e-210f-4595-b6f1-ad167b62b966"/>
    <xsd:import namespace="16ae49f3-829e-48a4-b770-42088e17cf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bce31e-210f-4595-b6f1-ad167b62b9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15d4c797-396b-422f-9324-c7326d1857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ae49f3-829e-48a4-b770-42088e17cf9e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6b1b432-1b3f-4e3d-84fa-547afe762041}" ma:internalName="TaxCatchAll" ma:showField="CatchAllData" ma:web="16ae49f3-829e-48a4-b770-42088e17cf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CFA7B3B-087D-4A4D-BC18-4FB748D3D12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01FFB5F-00B7-4393-9C60-CE859C0E71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bce31e-210f-4595-b6f1-ad167b62b966"/>
    <ds:schemaRef ds:uri="16ae49f3-829e-48a4-b770-42088e17cf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315</TotalTime>
  <Words>551</Words>
  <Application>Microsoft Office PowerPoint</Application>
  <PresentationFormat>Widescreen</PresentationFormat>
  <Paragraphs>86</Paragraphs>
  <Slides>24</Slides>
  <Notes>1</Notes>
  <HiddenSlides>0</HiddenSlides>
  <MMClips>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Aptos</vt:lpstr>
      <vt:lpstr>Aptos Display</vt:lpstr>
      <vt:lpstr>Arial</vt:lpstr>
      <vt:lpstr>Cera Round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Luke Evason-Browning</dc:creator>
  <cp:lastModifiedBy>Luke Evason-Browning</cp:lastModifiedBy>
  <cp:revision>15</cp:revision>
  <dcterms:created xsi:type="dcterms:W3CDTF">2024-08-12T13:06:58Z</dcterms:created>
  <dcterms:modified xsi:type="dcterms:W3CDTF">2024-08-30T13:25:13Z</dcterms:modified>
</cp:coreProperties>
</file>