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7" r:id="rId4"/>
    <p:sldId id="258" r:id="rId5"/>
    <p:sldId id="259" r:id="rId6"/>
    <p:sldId id="319" r:id="rId7"/>
    <p:sldId id="318" r:id="rId8"/>
    <p:sldId id="309" r:id="rId9"/>
    <p:sldId id="311" r:id="rId10"/>
    <p:sldId id="317" r:id="rId11"/>
    <p:sldId id="321" r:id="rId12"/>
    <p:sldId id="323" r:id="rId13"/>
    <p:sldId id="312" r:id="rId14"/>
    <p:sldId id="330" r:id="rId15"/>
    <p:sldId id="324" r:id="rId16"/>
    <p:sldId id="327" r:id="rId17"/>
    <p:sldId id="331" r:id="rId18"/>
    <p:sldId id="332" r:id="rId19"/>
    <p:sldId id="333" r:id="rId20"/>
    <p:sldId id="334" r:id="rId21"/>
    <p:sldId id="313" r:id="rId22"/>
    <p:sldId id="31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464"/>
    <a:srgbClr val="8757E5"/>
    <a:srgbClr val="3A8DFF"/>
    <a:srgbClr val="448DFF"/>
    <a:srgbClr val="1B1862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microsoft.com/office/2018/10/relationships/authors" Target="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sZ_CkltlgS4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hyperlink" Target="https://youtu.be/sZ_CkltlgS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UmI5hbQTIUw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hyperlink" Target="https://youtu.be/UmI5hbQTIUw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694262" y="3747642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C4D3DCF-11C8-0519-E06A-A49541F16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204" y="1807610"/>
            <a:ext cx="8219586" cy="3668896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2" name="Picture 2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294" y="5318262"/>
            <a:ext cx="4705407" cy="1585604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839830" y="1516781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070447" y="5874129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615407" y="1919277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54019" y="4323203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91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617995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91487" y="-3143663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84845" y="-2308266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747754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103202" y="2250360"/>
            <a:ext cx="998559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What does a respectful and disrespectful disagreement look like?</a:t>
            </a:r>
            <a:endParaRPr lang="en-GB" sz="6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72345" y="195515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063DB51C-4CDB-B22D-695B-A8EF3270D752}"/>
              </a:ext>
            </a:extLst>
          </p:cNvPr>
          <p:cNvSpPr/>
          <p:nvPr/>
        </p:nvSpPr>
        <p:spPr>
          <a:xfrm rot="5400000">
            <a:off x="3973043" y="-955543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26893861-73BF-ABBF-87AA-EC42B4889012}"/>
              </a:ext>
            </a:extLst>
          </p:cNvPr>
          <p:cNvSpPr txBox="1"/>
          <p:nvPr/>
        </p:nvSpPr>
        <p:spPr>
          <a:xfrm>
            <a:off x="309415" y="1038313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GROUP ACTIVITY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B0F88CE-6DE8-74FA-6960-134A4FDB5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54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987846" y="-34321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229387" y="-259512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2504084" y="2097402"/>
            <a:ext cx="9417429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US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"That’s a stupid idea, mine is way better.“</a:t>
            </a:r>
            <a:endParaRPr lang="en-GB" sz="3200" b="1" dirty="0">
              <a:solidFill>
                <a:srgbClr val="1B1464"/>
              </a:solidFill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</a:pPr>
            <a:r>
              <a:rPr lang="en-US" sz="3200" b="1" dirty="0">
                <a:solidFill>
                  <a:srgbClr val="3A8DFF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"You’re wrong, and you don’t know what you’re talking about.“</a:t>
            </a:r>
            <a:endParaRPr lang="en-GB" sz="3200" b="1" dirty="0">
              <a:solidFill>
                <a:srgbClr val="3A8DFF"/>
              </a:solidFill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</a:pPr>
            <a:r>
              <a:rPr lang="en-US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"No one cares about what you think."</a:t>
            </a:r>
            <a:endParaRPr lang="en-GB" sz="3200" b="1" dirty="0">
              <a:solidFill>
                <a:srgbClr val="1B1464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Graphic 3" descr="Right pointing backhand index with solid fill">
            <a:extLst>
              <a:ext uri="{FF2B5EF4-FFF2-40B4-BE49-F238E27FC236}">
                <a16:creationId xmlns:a16="http://schemas.microsoft.com/office/drawing/2014/main" id="{763AB937-F743-8B5D-7538-43A7AC851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4109" y="1993703"/>
            <a:ext cx="787249" cy="787249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43939948-E0A4-1D60-EAB5-38D557D0F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4108" y="2843029"/>
            <a:ext cx="787249" cy="787249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C2DE8C0E-A7B0-E163-3B3A-8A46C3C19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4108" y="3763138"/>
            <a:ext cx="787249" cy="787249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BA009A24-A953-1249-CEED-E27DD187FEC5}"/>
              </a:ext>
            </a:extLst>
          </p:cNvPr>
          <p:cNvSpPr/>
          <p:nvPr/>
        </p:nvSpPr>
        <p:spPr>
          <a:xfrm rot="5400000">
            <a:off x="5288091" y="-2690945"/>
            <a:ext cx="721828" cy="785750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D3645614-19DB-E85F-F094-6BBAC2FBA676}"/>
              </a:ext>
            </a:extLst>
          </p:cNvPr>
          <p:cNvSpPr txBox="1"/>
          <p:nvPr/>
        </p:nvSpPr>
        <p:spPr>
          <a:xfrm>
            <a:off x="1494108" y="1007254"/>
            <a:ext cx="82668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EXAMPLE DISRESPECTFUL DISAGREEMENT PHRASES</a:t>
            </a:r>
            <a:endParaRPr lang="en-US" sz="2400" b="1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13" name="Picture 1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00A5925D-BFDF-816E-BEA2-3AC8CF7212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42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987846" y="-34321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229387" y="-259512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2469110" y="1884843"/>
            <a:ext cx="941742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"I don’t think we will agree so shall we do something else we both like?” </a:t>
            </a:r>
          </a:p>
          <a:p>
            <a:pPr lvl="0">
              <a:spcBef>
                <a:spcPts val="1200"/>
              </a:spcBef>
            </a:pPr>
            <a:r>
              <a:rPr lang="en-GB" sz="32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"I get what you are saying, but I think…“</a:t>
            </a:r>
          </a:p>
          <a:p>
            <a:pPr lvl="0">
              <a:spcBef>
                <a:spcPts val="1200"/>
              </a:spcBef>
            </a:pPr>
            <a:r>
              <a:rPr lang="en-GB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“I don’t want to argue with you, you’re my friend …”</a:t>
            </a:r>
            <a:endParaRPr lang="en-GB" sz="3200" b="1" dirty="0">
              <a:solidFill>
                <a:srgbClr val="1B1464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Graphic 3" descr="Right pointing backhand index with solid fill">
            <a:extLst>
              <a:ext uri="{FF2B5EF4-FFF2-40B4-BE49-F238E27FC236}">
                <a16:creationId xmlns:a16="http://schemas.microsoft.com/office/drawing/2014/main" id="{763AB937-F743-8B5D-7538-43A7AC851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79919" y="1997376"/>
            <a:ext cx="787249" cy="787249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43939948-E0A4-1D60-EAB5-38D557D0F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37013" y="2940615"/>
            <a:ext cx="787249" cy="787249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C2DE8C0E-A7B0-E163-3B3A-8A46C3C19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43068" y="3907068"/>
            <a:ext cx="787249" cy="787249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BA009A24-A953-1249-CEED-E27DD187FEC5}"/>
              </a:ext>
            </a:extLst>
          </p:cNvPr>
          <p:cNvSpPr/>
          <p:nvPr/>
        </p:nvSpPr>
        <p:spPr>
          <a:xfrm rot="5400000">
            <a:off x="5288091" y="-2690945"/>
            <a:ext cx="721828" cy="785750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D3645614-19DB-E85F-F094-6BBAC2FBA676}"/>
              </a:ext>
            </a:extLst>
          </p:cNvPr>
          <p:cNvSpPr txBox="1"/>
          <p:nvPr/>
        </p:nvSpPr>
        <p:spPr>
          <a:xfrm>
            <a:off x="1494108" y="1007254"/>
            <a:ext cx="82668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EXAMPLE RESPECTFUL DISAGREEMENT PHRASES</a:t>
            </a:r>
            <a:endParaRPr lang="en-US" sz="2400" b="1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13" name="Picture 1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C7C7CCD-0408-ACE0-A5D2-B81145C82A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588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4F8A769D-C2A6-9D81-CBC3-6C3D4A8840DB}"/>
              </a:ext>
            </a:extLst>
          </p:cNvPr>
          <p:cNvSpPr/>
          <p:nvPr/>
        </p:nvSpPr>
        <p:spPr>
          <a:xfrm rot="16200000">
            <a:off x="5436973" y="-4052412"/>
            <a:ext cx="1095082" cy="10035312"/>
          </a:xfrm>
          <a:prstGeom prst="roundRect">
            <a:avLst>
              <a:gd name="adj" fmla="val 50000"/>
            </a:avLst>
          </a:prstGeom>
          <a:solidFill>
            <a:srgbClr val="1B1862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509027" y="-4134858"/>
            <a:ext cx="1095082" cy="10035312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966858" y="429726"/>
            <a:ext cx="1025828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RESPECTFUL CONFLICT TOOLS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1422152" y="1907093"/>
            <a:ext cx="464644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GB" sz="32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Stay calm and listen to the other person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GB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 kind and respectful language.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GB" sz="32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Try to understand the other person’s point of view. </a:t>
            </a:r>
            <a:endParaRPr lang="en-GB" sz="3200" b="1" dirty="0">
              <a:solidFill>
                <a:srgbClr val="8757E5"/>
              </a:solidFill>
              <a:latin typeface="Cera Round Pro" panose="000005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Right pointing backhand index with solid fill">
            <a:extLst>
              <a:ext uri="{FF2B5EF4-FFF2-40B4-BE49-F238E27FC236}">
                <a16:creationId xmlns:a16="http://schemas.microsoft.com/office/drawing/2014/main" id="{3D393FB7-819A-B1E6-A024-26AEA70B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0378" y="2170611"/>
            <a:ext cx="861774" cy="861774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Graphic 6" descr="Right pointing backhand index with solid fill">
            <a:extLst>
              <a:ext uri="{FF2B5EF4-FFF2-40B4-BE49-F238E27FC236}">
                <a16:creationId xmlns:a16="http://schemas.microsoft.com/office/drawing/2014/main" id="{1FDEC2F6-63BC-5FF1-C173-D92019821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893" y="3454505"/>
            <a:ext cx="861774" cy="861774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0E150625-9350-E423-F612-472270D17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930" y="4895381"/>
            <a:ext cx="861774" cy="861774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4C1EE811-5332-A2C2-E412-61D20F882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06068" y="2170611"/>
            <a:ext cx="861774" cy="8617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93A79F-DE78-6298-A247-B68EB6F511C6}"/>
              </a:ext>
            </a:extLst>
          </p:cNvPr>
          <p:cNvSpPr txBox="1"/>
          <p:nvPr/>
        </p:nvSpPr>
        <p:spPr>
          <a:xfrm>
            <a:off x="6902095" y="1907093"/>
            <a:ext cx="4646448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GB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Suggest a compromise or find a solution together. </a:t>
            </a:r>
            <a:endParaRPr lang="en-GB" sz="3200" b="1" dirty="0">
              <a:solidFill>
                <a:srgbClr val="1B1464"/>
              </a:solidFill>
              <a:latin typeface="Cera Round Pro" panose="000005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GB" sz="32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needed, ask for help from a teacher or adult.</a:t>
            </a:r>
            <a:endParaRPr lang="en-US" sz="3200" dirty="0">
              <a:solidFill>
                <a:srgbClr val="8757E5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Graphic 12" descr="Right pointing backhand index with solid fill">
            <a:extLst>
              <a:ext uri="{FF2B5EF4-FFF2-40B4-BE49-F238E27FC236}">
                <a16:creationId xmlns:a16="http://schemas.microsoft.com/office/drawing/2014/main" id="{92C27071-98F2-F412-36D8-E40F68717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01268" y="3984585"/>
            <a:ext cx="861774" cy="861774"/>
          </a:xfrm>
          <a:prstGeom prst="rect">
            <a:avLst/>
          </a:prstGeom>
        </p:spPr>
      </p:pic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1AD8536-3192-CDD5-BE80-7D577D273E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29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723502"/>
            <a:ext cx="4487328" cy="1079136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28742" y="-3357864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023021" y="-2359439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853261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5333706" y="1892332"/>
            <a:ext cx="571858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0" b="1" dirty="0">
                <a:solidFill>
                  <a:schemeClr val="bg1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Respect in Action: Role-Playing</a:t>
            </a:r>
            <a:endParaRPr lang="en-GB" sz="70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F64BCFF7-FE3D-EBFF-1EDE-7ED17FA14508}"/>
              </a:ext>
            </a:extLst>
          </p:cNvPr>
          <p:cNvSpPr/>
          <p:nvPr/>
        </p:nvSpPr>
        <p:spPr>
          <a:xfrm rot="5400000">
            <a:off x="3159616" y="-316789"/>
            <a:ext cx="927164" cy="302301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0766C4-CE9D-5046-13AD-5ED7AD4A0B71}"/>
              </a:ext>
            </a:extLst>
          </p:cNvPr>
          <p:cNvSpPr txBox="1"/>
          <p:nvPr/>
        </p:nvSpPr>
        <p:spPr>
          <a:xfrm>
            <a:off x="-497825" y="794001"/>
            <a:ext cx="8266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ACTIVITY</a:t>
            </a:r>
          </a:p>
        </p:txBody>
      </p:sp>
      <p:pic>
        <p:nvPicPr>
          <p:cNvPr id="8" name="Graphic 7" descr="Drama with solid fill">
            <a:extLst>
              <a:ext uri="{FF2B5EF4-FFF2-40B4-BE49-F238E27FC236}">
                <a16:creationId xmlns:a16="http://schemas.microsoft.com/office/drawing/2014/main" id="{142190F4-A5FE-C449-86DA-4C6F05804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41232" y="1807252"/>
            <a:ext cx="3483071" cy="3483071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CB26B4D-FB07-218B-932F-87F444711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41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1C4D23D9-8F78-9B2A-ED68-A3C0DE036312}"/>
              </a:ext>
            </a:extLst>
          </p:cNvPr>
          <p:cNvSpPr/>
          <p:nvPr/>
        </p:nvSpPr>
        <p:spPr>
          <a:xfrm rot="16200000">
            <a:off x="5585262" y="-2863118"/>
            <a:ext cx="1087262" cy="840463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666023" y="-2946974"/>
            <a:ext cx="1087262" cy="8404636"/>
          </a:xfrm>
          <a:prstGeom prst="roundRect">
            <a:avLst>
              <a:gd name="adj" fmla="val 50000"/>
            </a:avLst>
          </a:prstGeom>
          <a:solidFill>
            <a:srgbClr val="448DFF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147828" y="780326"/>
            <a:ext cx="1017853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WHY RESPECT MATTERS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1827767" y="2375669"/>
            <a:ext cx="10035312" cy="34009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Why is it important to respect each other?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448DFF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How does respect help in making friends and solving problems?</a:t>
            </a:r>
            <a:endParaRPr lang="en-GB" sz="3500" b="1" dirty="0">
              <a:solidFill>
                <a:srgbClr val="448DFF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How does respect create a positive school environment?</a:t>
            </a:r>
            <a:endParaRPr lang="en-GB" sz="3500" b="1" dirty="0">
              <a:solidFill>
                <a:srgbClr val="1B1464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44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44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 descr="Right pointing backhand index with solid fill">
            <a:extLst>
              <a:ext uri="{FF2B5EF4-FFF2-40B4-BE49-F238E27FC236}">
                <a16:creationId xmlns:a16="http://schemas.microsoft.com/office/drawing/2014/main" id="{8862C9B5-C5A1-6126-6339-667ADD351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7934" y="3304481"/>
            <a:ext cx="1068345" cy="1068345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25F075DE-5832-817A-5A4F-E1AFE530D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422" y="2236136"/>
            <a:ext cx="1068345" cy="1068345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7169A316-1060-B2AA-86B0-1FA542A8D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7934" y="4636619"/>
            <a:ext cx="1068345" cy="1068345"/>
          </a:xfrm>
          <a:prstGeom prst="rect">
            <a:avLst/>
          </a:prstGeom>
        </p:spPr>
      </p:pic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6D5C29E9-70E9-9A7C-9C62-B0BB7B1B72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54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711779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28742" y="-3357864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023021" y="-2359439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841538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5578287" y="2015284"/>
            <a:ext cx="571858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0" b="1" dirty="0">
                <a:solidFill>
                  <a:schemeClr val="bg1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Respect Web</a:t>
            </a:r>
            <a:endParaRPr lang="en-GB" sz="90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F64BCFF7-FE3D-EBFF-1EDE-7ED17FA14508}"/>
              </a:ext>
            </a:extLst>
          </p:cNvPr>
          <p:cNvSpPr/>
          <p:nvPr/>
        </p:nvSpPr>
        <p:spPr>
          <a:xfrm rot="5400000">
            <a:off x="3159616" y="-305066"/>
            <a:ext cx="927164" cy="302301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0766C4-CE9D-5046-13AD-5ED7AD4A0B71}"/>
              </a:ext>
            </a:extLst>
          </p:cNvPr>
          <p:cNvSpPr txBox="1"/>
          <p:nvPr/>
        </p:nvSpPr>
        <p:spPr>
          <a:xfrm>
            <a:off x="-497825" y="805724"/>
            <a:ext cx="8266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ACTIVITY</a:t>
            </a:r>
          </a:p>
        </p:txBody>
      </p:sp>
      <p:pic>
        <p:nvPicPr>
          <p:cNvPr id="6" name="Graphic 5" descr="Spider web with solid fill">
            <a:extLst>
              <a:ext uri="{FF2B5EF4-FFF2-40B4-BE49-F238E27FC236}">
                <a16:creationId xmlns:a16="http://schemas.microsoft.com/office/drawing/2014/main" id="{18184795-2C33-66BD-B4CC-3A3D29095E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1157" y="1766973"/>
            <a:ext cx="3816008" cy="3816008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407E564-9CCD-D1E8-7438-5766C785F7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284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C4D3DCF-11C8-0519-E06A-A49541F16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513" y="1589211"/>
            <a:ext cx="8554974" cy="3818600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839830" y="1516781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070447" y="5874129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450091" y="872451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54019" y="4323203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484902" y="1849580"/>
            <a:ext cx="902043" cy="830365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EA8516B-1DBE-B9C5-944A-9EE548C924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957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617995"/>
            <a:ext cx="4487328" cy="1079136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28742" y="-3357864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023021" y="-2359439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747754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5578287" y="1804268"/>
            <a:ext cx="571858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0" b="1" dirty="0">
                <a:solidFill>
                  <a:schemeClr val="bg1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Creating a Respect Pledge</a:t>
            </a:r>
            <a:endParaRPr lang="en-GB" sz="70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F64BCFF7-FE3D-EBFF-1EDE-7ED17FA14508}"/>
              </a:ext>
            </a:extLst>
          </p:cNvPr>
          <p:cNvSpPr/>
          <p:nvPr/>
        </p:nvSpPr>
        <p:spPr>
          <a:xfrm rot="5400000">
            <a:off x="3159616" y="-211282"/>
            <a:ext cx="927164" cy="302301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0766C4-CE9D-5046-13AD-5ED7AD4A0B71}"/>
              </a:ext>
            </a:extLst>
          </p:cNvPr>
          <p:cNvSpPr txBox="1"/>
          <p:nvPr/>
        </p:nvSpPr>
        <p:spPr>
          <a:xfrm>
            <a:off x="-497825" y="899508"/>
            <a:ext cx="8266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ACTIVITY</a:t>
            </a:r>
          </a:p>
        </p:txBody>
      </p:sp>
      <p:pic>
        <p:nvPicPr>
          <p:cNvPr id="8" name="Graphic 7" descr="Scribble with solid fill">
            <a:extLst>
              <a:ext uri="{FF2B5EF4-FFF2-40B4-BE49-F238E27FC236}">
                <a16:creationId xmlns:a16="http://schemas.microsoft.com/office/drawing/2014/main" id="{C2E88850-744B-AB33-8ADA-1117EF0FD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63339" y="1890273"/>
            <a:ext cx="3774832" cy="3774832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7BC2A08-3D6D-120F-B280-9780FE1530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65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720714" y="1023015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BD540AE7-60F1-6455-5BD4-A2E008898C37}"/>
              </a:ext>
            </a:extLst>
          </p:cNvPr>
          <p:cNvSpPr/>
          <p:nvPr/>
        </p:nvSpPr>
        <p:spPr>
          <a:xfrm rot="5400000">
            <a:off x="5103785" y="-2963572"/>
            <a:ext cx="1766420" cy="8898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3057933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-297423" y="2888171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32335" y="5982098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377031" y="6320349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10602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5619515" y="-377118"/>
            <a:ext cx="734959" cy="861775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027162" y="205395"/>
            <a:ext cx="453879" cy="587718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6D83570B-FEB1-02D4-64BA-0EBEF368C676}"/>
              </a:ext>
            </a:extLst>
          </p:cNvPr>
          <p:cNvSpPr/>
          <p:nvPr/>
        </p:nvSpPr>
        <p:spPr>
          <a:xfrm rot="5400000">
            <a:off x="5247387" y="-3046495"/>
            <a:ext cx="1695648" cy="8861590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A8EA4B01-A23F-244C-D79D-7FCC88073AE9}"/>
              </a:ext>
            </a:extLst>
          </p:cNvPr>
          <p:cNvSpPr txBox="1"/>
          <p:nvPr/>
        </p:nvSpPr>
        <p:spPr>
          <a:xfrm>
            <a:off x="1683258" y="537651"/>
            <a:ext cx="88981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WHO CAN YOU SPEAK TO AT SCHOOL?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1762866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D39768-375C-80E3-09D6-6AADDB3B7813}"/>
              </a:ext>
            </a:extLst>
          </p:cNvPr>
          <p:cNvSpPr/>
          <p:nvPr/>
        </p:nvSpPr>
        <p:spPr>
          <a:xfrm>
            <a:off x="4903637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EACA7E-4799-93F7-AF61-A8C16AA0291F}"/>
              </a:ext>
            </a:extLst>
          </p:cNvPr>
          <p:cNvSpPr/>
          <p:nvPr/>
        </p:nvSpPr>
        <p:spPr>
          <a:xfrm>
            <a:off x="7974805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23" name="Graphic 22" descr="Raised hand with solid fill">
            <a:extLst>
              <a:ext uri="{FF2B5EF4-FFF2-40B4-BE49-F238E27FC236}">
                <a16:creationId xmlns:a16="http://schemas.microsoft.com/office/drawing/2014/main" id="{43CEA8DC-53B9-2083-CBD9-E86705003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1226179" y="2441096"/>
            <a:ext cx="773093" cy="773093"/>
          </a:xfrm>
          <a:prstGeom prst="rect">
            <a:avLst/>
          </a:prstGeom>
        </p:spPr>
      </p:pic>
      <p:pic>
        <p:nvPicPr>
          <p:cNvPr id="25" name="Graphic 24" descr="Raised hand with solid fill">
            <a:extLst>
              <a:ext uri="{FF2B5EF4-FFF2-40B4-BE49-F238E27FC236}">
                <a16:creationId xmlns:a16="http://schemas.microsoft.com/office/drawing/2014/main" id="{2D8232B7-0EC9-1297-61FD-B37AB12DE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4377428" y="2461545"/>
            <a:ext cx="773093" cy="773093"/>
          </a:xfrm>
          <a:prstGeom prst="rect">
            <a:avLst/>
          </a:prstGeom>
        </p:spPr>
      </p:pic>
      <p:pic>
        <p:nvPicPr>
          <p:cNvPr id="26" name="Graphic 25" descr="Raised hand with solid fill">
            <a:extLst>
              <a:ext uri="{FF2B5EF4-FFF2-40B4-BE49-F238E27FC236}">
                <a16:creationId xmlns:a16="http://schemas.microsoft.com/office/drawing/2014/main" id="{885363CE-130C-5FEE-D83A-8041473C4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7452605" y="2455675"/>
            <a:ext cx="773093" cy="773093"/>
          </a:xfrm>
          <a:prstGeom prst="rect">
            <a:avLst/>
          </a:prstGeom>
        </p:spPr>
      </p:pic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C5CB5DE1-58CE-0DF4-BF0A-EF60D09E4603}"/>
              </a:ext>
            </a:extLst>
          </p:cNvPr>
          <p:cNvSpPr/>
          <p:nvPr/>
        </p:nvSpPr>
        <p:spPr>
          <a:xfrm rot="5400000">
            <a:off x="2798438" y="4510955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Rounded Rectangle 16">
            <a:extLst>
              <a:ext uri="{FF2B5EF4-FFF2-40B4-BE49-F238E27FC236}">
                <a16:creationId xmlns:a16="http://schemas.microsoft.com/office/drawing/2014/main" id="{41ADD53C-23C4-09DD-A9AC-A300E159EEB0}"/>
              </a:ext>
            </a:extLst>
          </p:cNvPr>
          <p:cNvSpPr/>
          <p:nvPr/>
        </p:nvSpPr>
        <p:spPr>
          <a:xfrm rot="5400000">
            <a:off x="5932315" y="4524626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" name="Rounded Rectangle 16">
            <a:extLst>
              <a:ext uri="{FF2B5EF4-FFF2-40B4-BE49-F238E27FC236}">
                <a16:creationId xmlns:a16="http://schemas.microsoft.com/office/drawing/2014/main" id="{5CF0E039-CE25-975B-BD83-4B47B89D5029}"/>
              </a:ext>
            </a:extLst>
          </p:cNvPr>
          <p:cNvSpPr/>
          <p:nvPr/>
        </p:nvSpPr>
        <p:spPr>
          <a:xfrm rot="5400000">
            <a:off x="9020878" y="4536351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DDBC59-A46B-345D-A9FE-6B3562B38376}"/>
              </a:ext>
            </a:extLst>
          </p:cNvPr>
          <p:cNvSpPr txBox="1"/>
          <p:nvPr/>
        </p:nvSpPr>
        <p:spPr>
          <a:xfrm>
            <a:off x="1940682" y="5580327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50FD3F-5CED-DBDF-C405-DF370A2C39EC}"/>
              </a:ext>
            </a:extLst>
          </p:cNvPr>
          <p:cNvSpPr txBox="1"/>
          <p:nvPr/>
        </p:nvSpPr>
        <p:spPr>
          <a:xfrm>
            <a:off x="5042446" y="5590138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CDE833B-006E-2CFD-68E9-34DD3ACFB447}"/>
              </a:ext>
            </a:extLst>
          </p:cNvPr>
          <p:cNvSpPr txBox="1"/>
          <p:nvPr/>
        </p:nvSpPr>
        <p:spPr>
          <a:xfrm>
            <a:off x="8124578" y="5601861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E4F0E83-F199-2B0E-FDB8-B6D14A6F70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810490" y="6219447"/>
            <a:ext cx="453879" cy="587718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C226B6D-4699-58E9-2B93-1A5520FFC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366867" y="3709359"/>
            <a:ext cx="472285" cy="531341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2F006E1-898A-3362-542F-711FD34E99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04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5ABE0E64-404A-24C2-0011-CFE4728ACEB3}"/>
              </a:ext>
            </a:extLst>
          </p:cNvPr>
          <p:cNvSpPr/>
          <p:nvPr/>
        </p:nvSpPr>
        <p:spPr>
          <a:xfrm rot="5400000">
            <a:off x="5402112" y="-1830022"/>
            <a:ext cx="1000117" cy="57807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8C642A86-1796-8F1D-A638-B0AB665F5952}"/>
              </a:ext>
            </a:extLst>
          </p:cNvPr>
          <p:cNvSpPr/>
          <p:nvPr/>
        </p:nvSpPr>
        <p:spPr>
          <a:xfrm rot="5400000">
            <a:off x="5538456" y="-1917807"/>
            <a:ext cx="945144" cy="5780751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0E1A1EB-9CA8-E24B-43AC-4810CC4E2C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7422119" y="3784744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738432" y="1887228"/>
            <a:ext cx="1071513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From playgrounds to parliament, our homes to our phones, this Anti-Bullying Week let's 'Choose Respect' and bring an end to bullying which negatively impacts millions of young lives.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This year, we’ll empower children and young people to not resort to bullying, even when we disagree and remind adults to lead by example, online and offline.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Imagine a world where respect and kindness thrives — it’s not just a dream, it's in the choices we make. Join us this Anti-Bullying Week and commit to 'Choose Respect'. What will you choose?</a:t>
            </a:r>
            <a:endParaRPr lang="en-GB" sz="24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F2481FCD-ACB4-97A0-DCBE-81EBA1B2402B}"/>
              </a:ext>
            </a:extLst>
          </p:cNvPr>
          <p:cNvSpPr txBox="1"/>
          <p:nvPr/>
        </p:nvSpPr>
        <p:spPr>
          <a:xfrm>
            <a:off x="1561947" y="542291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CALL TO ACTION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E8BF9B1-A7DA-0A61-F497-F7F6D54E7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50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62088" y="3747642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405419" y="1504314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616161" y="6072854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4546923" y="1529050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-89062" y="4693540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  <p:pic>
        <p:nvPicPr>
          <p:cNvPr id="5" name="Picture 4" descr="A purple rectangle with white text&#10;&#10;Description automatically generated">
            <a:extLst>
              <a:ext uri="{FF2B5EF4-FFF2-40B4-BE49-F238E27FC236}">
                <a16:creationId xmlns:a16="http://schemas.microsoft.com/office/drawing/2014/main" id="{6D91748A-A9BA-A0AF-0EE9-7FD3BC24CA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4" y="2367313"/>
            <a:ext cx="5553890" cy="2675869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09C05007-A139-7554-C305-BD4593C6EAE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04E4BCE7-2F4A-A0DA-D9F8-802E1E9041BD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11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15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7" name="Graphic 16" descr="Line arrow: Clockwise curve with solid fill">
            <a:extLst>
              <a:ext uri="{FF2B5EF4-FFF2-40B4-BE49-F238E27FC236}">
                <a16:creationId xmlns:a16="http://schemas.microsoft.com/office/drawing/2014/main" id="{433FD81C-EEF7-B5AF-6529-BEFC38E8F7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E61E273F-03CD-4795-4A17-8A15E7BB6D53}"/>
              </a:ext>
            </a:extLst>
          </p:cNvPr>
          <p:cNvSpPr/>
          <p:nvPr/>
        </p:nvSpPr>
        <p:spPr>
          <a:xfrm rot="5400000">
            <a:off x="7787391" y="1963792"/>
            <a:ext cx="1848671" cy="450795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A57482C3-2237-75F3-8383-9421E8B04C0B}"/>
              </a:ext>
            </a:extLst>
          </p:cNvPr>
          <p:cNvSpPr txBox="1"/>
          <p:nvPr/>
        </p:nvSpPr>
        <p:spPr>
          <a:xfrm>
            <a:off x="6517566" y="4455013"/>
            <a:ext cx="44094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Tuesday 12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5" name="Picture 24" descr="A cartoon character with socks and a large letter&#10;&#10;Description automatically generated">
            <a:extLst>
              <a:ext uri="{FF2B5EF4-FFF2-40B4-BE49-F238E27FC236}">
                <a16:creationId xmlns:a16="http://schemas.microsoft.com/office/drawing/2014/main" id="{E4AAC780-36FA-3872-BA6D-BF8CF27FE32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735" y="3468689"/>
            <a:ext cx="2000691" cy="1125388"/>
          </a:xfrm>
          <a:prstGeom prst="rect">
            <a:avLst/>
          </a:prstGeom>
        </p:spPr>
      </p:pic>
      <p:sp>
        <p:nvSpPr>
          <p:cNvPr id="26" name="TextBox 14">
            <a:extLst>
              <a:ext uri="{FF2B5EF4-FFF2-40B4-BE49-F238E27FC236}">
                <a16:creationId xmlns:a16="http://schemas.microsoft.com/office/drawing/2014/main" id="{6E41BBC5-D251-F285-41A0-A309EB769042}"/>
              </a:ext>
            </a:extLst>
          </p:cNvPr>
          <p:cNvSpPr txBox="1"/>
          <p:nvPr/>
        </p:nvSpPr>
        <p:spPr>
          <a:xfrm>
            <a:off x="7011911" y="3469447"/>
            <a:ext cx="2771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Odd Socks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Day 2024</a:t>
            </a:r>
          </a:p>
        </p:txBody>
      </p:sp>
      <p:pic>
        <p:nvPicPr>
          <p:cNvPr id="27" name="Picture 2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5042B09-58FA-D280-8E05-0A1F88C72B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7660607" y="5470676"/>
            <a:ext cx="734959" cy="861775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EFCD3C5-1BB3-F157-FF55-BB472BFB49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70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0B4BE97-79D0-3081-E685-1263DC91F2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917791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787967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53000" y="3483868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558415" y="1404651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67091" y="3905134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499114" y="5999263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215264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953630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sp>
        <p:nvSpPr>
          <p:cNvPr id="28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5832575" y="3087668"/>
            <a:ext cx="47705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A29985-04EC-D842-9275-47D242C06964}"/>
              </a:ext>
            </a:extLst>
          </p:cNvPr>
          <p:cNvSpPr txBox="1"/>
          <p:nvPr/>
        </p:nvSpPr>
        <p:spPr>
          <a:xfrm>
            <a:off x="3803330" y="5483785"/>
            <a:ext cx="63074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https://youtu.be/sZ_CkltlgS4</a:t>
            </a:r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 </a:t>
            </a:r>
          </a:p>
        </p:txBody>
      </p:sp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446027" y="263704"/>
            <a:ext cx="453879" cy="587718"/>
          </a:xfrm>
          <a:prstGeom prst="rect">
            <a:avLst/>
          </a:prstGeom>
        </p:spPr>
      </p:pic>
      <p:sp>
        <p:nvSpPr>
          <p:cNvPr id="42" name="Rounded Rectangle 16">
            <a:extLst>
              <a:ext uri="{FF2B5EF4-FFF2-40B4-BE49-F238E27FC236}">
                <a16:creationId xmlns:a16="http://schemas.microsoft.com/office/drawing/2014/main" id="{3972BADA-6A8B-04B0-44FB-C022D4F3EFC2}"/>
              </a:ext>
            </a:extLst>
          </p:cNvPr>
          <p:cNvSpPr/>
          <p:nvPr/>
        </p:nvSpPr>
        <p:spPr>
          <a:xfrm rot="5400000">
            <a:off x="3861284" y="-1577685"/>
            <a:ext cx="4072466" cy="9585897"/>
          </a:xfrm>
          <a:prstGeom prst="roundRect">
            <a:avLst>
              <a:gd name="adj" fmla="val 48711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0" name="Rounded Rectangle 16">
            <a:extLst>
              <a:ext uri="{FF2B5EF4-FFF2-40B4-BE49-F238E27FC236}">
                <a16:creationId xmlns:a16="http://schemas.microsoft.com/office/drawing/2014/main" id="{90A50933-AF38-439C-436B-D5B17691B453}"/>
              </a:ext>
            </a:extLst>
          </p:cNvPr>
          <p:cNvSpPr/>
          <p:nvPr/>
        </p:nvSpPr>
        <p:spPr>
          <a:xfrm rot="5400000">
            <a:off x="4020677" y="-1738927"/>
            <a:ext cx="4072466" cy="958589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43" name="Picture 42" descr="A white sign with a play sign on it&#10;&#10;Description automatically generated">
            <a:extLst>
              <a:ext uri="{FF2B5EF4-FFF2-40B4-BE49-F238E27FC236}">
                <a16:creationId xmlns:a16="http://schemas.microsoft.com/office/drawing/2014/main" id="{0FF37B47-6956-D855-DB89-7B205BC913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2397" y="4293535"/>
            <a:ext cx="2743200" cy="2743200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52D9CB6-EA77-7B98-854C-385BBA09D2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pic>
        <p:nvPicPr>
          <p:cNvPr id="5" name="Online Media 4" title="Anti-Bullying Week 2024: Choose Respect">
            <a:hlinkClick r:id="" action="ppaction://media"/>
            <a:extLst>
              <a:ext uri="{FF2B5EF4-FFF2-40B4-BE49-F238E27FC236}">
                <a16:creationId xmlns:a16="http://schemas.microsoft.com/office/drawing/2014/main" id="{39C08D73-2808-D47F-B97D-8B4168AD86C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806294" y="1206655"/>
            <a:ext cx="6586103" cy="372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3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urple rectangle with white rectangle&#10;&#10;Description automatically generated">
            <a:extLst>
              <a:ext uri="{FF2B5EF4-FFF2-40B4-BE49-F238E27FC236}">
                <a16:creationId xmlns:a16="http://schemas.microsoft.com/office/drawing/2014/main" id="{D5F12A8E-DD02-7222-02E6-FF585630275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7359" y="0"/>
            <a:ext cx="13406718" cy="7541280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17349" y="-3319755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3957072" y="2400220"/>
            <a:ext cx="743593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What does “respect” mean?</a:t>
            </a:r>
            <a:endParaRPr lang="en-GB" sz="7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2417" y="197400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E5A072-AA07-B35B-405C-D59C1A2A62E9}"/>
              </a:ext>
            </a:extLst>
          </p:cNvPr>
          <p:cNvSpPr txBox="1"/>
          <p:nvPr/>
        </p:nvSpPr>
        <p:spPr>
          <a:xfrm>
            <a:off x="2033557" y="1292802"/>
            <a:ext cx="248340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0" b="1" dirty="0">
                <a:solidFill>
                  <a:srgbClr val="8757E5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4DC61DB-564D-8E76-41B8-09C021F86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158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0B4BE97-79D0-3081-E685-1263DC91F2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776244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532370" y="1486881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67091" y="4057533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499114" y="5999263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203541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941907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sp>
        <p:nvSpPr>
          <p:cNvPr id="28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5832575" y="3075945"/>
            <a:ext cx="47705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A29985-04EC-D842-9275-47D242C06964}"/>
              </a:ext>
            </a:extLst>
          </p:cNvPr>
          <p:cNvSpPr txBox="1"/>
          <p:nvPr/>
        </p:nvSpPr>
        <p:spPr>
          <a:xfrm>
            <a:off x="3615289" y="5474428"/>
            <a:ext cx="63074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1B1464"/>
                </a:solidFill>
                <a:latin typeface="Cera Round Pro" panose="000005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https://youtu.be/UmI5hbQTIUw</a:t>
            </a:r>
            <a:r>
              <a:rPr lang="en-GB" sz="2400" b="1" dirty="0">
                <a:solidFill>
                  <a:srgbClr val="1B1464"/>
                </a:solidFill>
                <a:latin typeface="Cera Round Pro" panose="00000500000000000000" pitchFamily="50" charset="0"/>
              </a:rPr>
              <a:t> </a:t>
            </a:r>
          </a:p>
        </p:txBody>
      </p:sp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446027" y="263704"/>
            <a:ext cx="453879" cy="587718"/>
          </a:xfrm>
          <a:prstGeom prst="rect">
            <a:avLst/>
          </a:prstGeom>
        </p:spPr>
      </p:pic>
      <p:sp>
        <p:nvSpPr>
          <p:cNvPr id="42" name="Rounded Rectangle 16">
            <a:extLst>
              <a:ext uri="{FF2B5EF4-FFF2-40B4-BE49-F238E27FC236}">
                <a16:creationId xmlns:a16="http://schemas.microsoft.com/office/drawing/2014/main" id="{3972BADA-6A8B-04B0-44FB-C022D4F3EFC2}"/>
              </a:ext>
            </a:extLst>
          </p:cNvPr>
          <p:cNvSpPr/>
          <p:nvPr/>
        </p:nvSpPr>
        <p:spPr>
          <a:xfrm rot="5400000">
            <a:off x="3861284" y="-1589408"/>
            <a:ext cx="4072466" cy="9585897"/>
          </a:xfrm>
          <a:prstGeom prst="roundRect">
            <a:avLst>
              <a:gd name="adj" fmla="val 48711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0" name="Rounded Rectangle 16">
            <a:extLst>
              <a:ext uri="{FF2B5EF4-FFF2-40B4-BE49-F238E27FC236}">
                <a16:creationId xmlns:a16="http://schemas.microsoft.com/office/drawing/2014/main" id="{90A50933-AF38-439C-436B-D5B17691B453}"/>
              </a:ext>
            </a:extLst>
          </p:cNvPr>
          <p:cNvSpPr/>
          <p:nvPr/>
        </p:nvSpPr>
        <p:spPr>
          <a:xfrm rot="5400000">
            <a:off x="4020677" y="-1750650"/>
            <a:ext cx="4072466" cy="958589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43" name="Picture 42" descr="A white sign with a play sign on it&#10;&#10;Description automatically generated">
            <a:extLst>
              <a:ext uri="{FF2B5EF4-FFF2-40B4-BE49-F238E27FC236}">
                <a16:creationId xmlns:a16="http://schemas.microsoft.com/office/drawing/2014/main" id="{0FF37B47-6956-D855-DB89-7B205BC913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2397" y="4293535"/>
            <a:ext cx="2743200" cy="2743200"/>
          </a:xfrm>
          <a:prstGeom prst="rect">
            <a:avLst/>
          </a:prstGeom>
        </p:spPr>
      </p:pic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14C0467-A4EA-48CB-E732-FD86386EE2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pic>
        <p:nvPicPr>
          <p:cNvPr id="3" name="Online Media 2" title="Anti-Bullying Week 2024: Choose Respect - Primary School Video">
            <a:hlinkClick r:id="" action="ppaction://media"/>
            <a:extLst>
              <a:ext uri="{FF2B5EF4-FFF2-40B4-BE49-F238E27FC236}">
                <a16:creationId xmlns:a16="http://schemas.microsoft.com/office/drawing/2014/main" id="{5A765B4E-C7FD-5352-2C32-FB7ACB83B4D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772228" y="1191338"/>
            <a:ext cx="6597747" cy="372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7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3233D655-834C-AC87-D953-788131475CBB}"/>
              </a:ext>
            </a:extLst>
          </p:cNvPr>
          <p:cNvSpPr/>
          <p:nvPr/>
        </p:nvSpPr>
        <p:spPr>
          <a:xfrm rot="5400000">
            <a:off x="3605153" y="-1642278"/>
            <a:ext cx="4389211" cy="106205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794241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612247" y="1830535"/>
            <a:ext cx="896750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The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repetitive, intentional hurting 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of one person or group by another person or group, where the relationship involves an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imbalance of power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. Bullying can be physical, verbal or psychological.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It can happen face to face or online.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64807" y="245485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111261" y="3946667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4135338" y="-1530095"/>
            <a:ext cx="94514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4A1DFD-9DDB-B1C6-854C-0DFCE1EADAFB}"/>
              </a:ext>
            </a:extLst>
          </p:cNvPr>
          <p:cNvSpPr txBox="1"/>
          <p:nvPr/>
        </p:nvSpPr>
        <p:spPr>
          <a:xfrm>
            <a:off x="370319" y="744248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BULLYING?</a:t>
            </a:r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9DC1015-9107-3199-C27A-754194AB0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0D4DB02-B7E4-E6F8-1E12-D4A35F87BFF9}"/>
              </a:ext>
            </a:extLst>
          </p:cNvPr>
          <p:cNvSpPr txBox="1"/>
          <p:nvPr/>
        </p:nvSpPr>
        <p:spPr>
          <a:xfrm>
            <a:off x="2504753" y="1213867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Anti-Bullying Alliance’s Definition:</a:t>
            </a:r>
          </a:p>
        </p:txBody>
      </p:sp>
    </p:spTree>
    <p:extLst>
      <p:ext uri="{BB962C8B-B14F-4D97-AF65-F5344CB8AC3E}">
        <p14:creationId xmlns:p14="http://schemas.microsoft.com/office/powerpoint/2010/main" val="1253930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B697F52-EA1E-DC05-9BBF-12E5BB91B7FE}"/>
              </a:ext>
            </a:extLst>
          </p:cNvPr>
          <p:cNvSpPr/>
          <p:nvPr/>
        </p:nvSpPr>
        <p:spPr>
          <a:xfrm rot="16200000">
            <a:off x="4121727" y="-1680271"/>
            <a:ext cx="3778623" cy="1060394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1B1263"/>
              </a:solidFill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4341258" y="-1771934"/>
            <a:ext cx="3595299" cy="10603944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2596896" y="2801112"/>
            <a:ext cx="1090279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Defining Respect</a:t>
            </a: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224841" y="-711520"/>
            <a:ext cx="1879818" cy="602196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F44C631A-186C-A985-0AA0-FEAA89A94DE1}"/>
              </a:ext>
            </a:extLst>
          </p:cNvPr>
          <p:cNvSpPr/>
          <p:nvPr/>
        </p:nvSpPr>
        <p:spPr>
          <a:xfrm rot="5400000">
            <a:off x="3954417" y="-815254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9FF8AA89-A71A-893E-E14D-D0EE26B7FC70}"/>
              </a:ext>
            </a:extLst>
          </p:cNvPr>
          <p:cNvSpPr txBox="1"/>
          <p:nvPr/>
        </p:nvSpPr>
        <p:spPr>
          <a:xfrm>
            <a:off x="301719" y="1174198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GROUP ACTIVITY</a:t>
            </a:r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4BE3CCC0-B1FF-C638-1840-7139FCE4A9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40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73810" y="-1557035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686794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BAE14904-B7DE-626A-F652-B82B0E05DF5B}"/>
              </a:ext>
            </a:extLst>
          </p:cNvPr>
          <p:cNvSpPr/>
          <p:nvPr/>
        </p:nvSpPr>
        <p:spPr>
          <a:xfrm rot="5400000">
            <a:off x="3979667" y="-948142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254715" y="939261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RESPECT?</a:t>
            </a: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106045" y="28600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367599" y="401610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8637" y="201611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C7D572-11E7-D0A9-1B40-361E54B3E061}"/>
              </a:ext>
            </a:extLst>
          </p:cNvPr>
          <p:cNvSpPr txBox="1"/>
          <p:nvPr/>
        </p:nvSpPr>
        <p:spPr>
          <a:xfrm>
            <a:off x="1126831" y="2702562"/>
            <a:ext cx="101534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H</a:t>
            </a:r>
            <a:r>
              <a:rPr lang="en-US" sz="4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ave due regard for (someone’s feelings, wishes, or rights).</a:t>
            </a:r>
            <a:endParaRPr lang="en-GB" sz="4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99DF3A1C-7885-17E2-E4A3-11C204771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4E9E73-3A88-185E-CDE1-61C1D9863595}"/>
              </a:ext>
            </a:extLst>
          </p:cNvPr>
          <p:cNvSpPr txBox="1"/>
          <p:nvPr/>
        </p:nvSpPr>
        <p:spPr>
          <a:xfrm>
            <a:off x="2487993" y="1390457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Oxford Languages </a:t>
            </a:r>
            <a:r>
              <a:rPr lang="en-GB" sz="15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definition:</a:t>
            </a:r>
          </a:p>
        </p:txBody>
      </p:sp>
    </p:spTree>
    <p:extLst>
      <p:ext uri="{BB962C8B-B14F-4D97-AF65-F5344CB8AC3E}">
        <p14:creationId xmlns:p14="http://schemas.microsoft.com/office/powerpoint/2010/main" val="3572643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FBA961CF-258A-9D4C-4CDF-0EC875908319}"/>
              </a:ext>
            </a:extLst>
          </p:cNvPr>
          <p:cNvSpPr/>
          <p:nvPr/>
        </p:nvSpPr>
        <p:spPr>
          <a:xfrm rot="16200000">
            <a:off x="5135874" y="-3207720"/>
            <a:ext cx="1784079" cy="9760171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D8D30C4-A751-B545-D48F-581CE49A9DDF}"/>
              </a:ext>
            </a:extLst>
          </p:cNvPr>
          <p:cNvSpPr/>
          <p:nvPr/>
        </p:nvSpPr>
        <p:spPr>
          <a:xfrm rot="16200000">
            <a:off x="5522282" y="-2204687"/>
            <a:ext cx="1095081" cy="7682972"/>
          </a:xfrm>
          <a:prstGeom prst="roundRect">
            <a:avLst>
              <a:gd name="adj" fmla="val 50000"/>
            </a:avLst>
          </a:prstGeom>
          <a:solidFill>
            <a:srgbClr val="1B1263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240536" y="-3284151"/>
            <a:ext cx="1784079" cy="9760171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147828" y="780326"/>
            <a:ext cx="10178539" cy="16312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UNDERSTANDING DISAGREEMENT &amp; CONFLICT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2156688" y="3275798"/>
            <a:ext cx="10035312" cy="21770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16000"/>
              </a:lnSpc>
              <a:spcBef>
                <a:spcPts val="120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What happens when we disagree with someone?</a:t>
            </a:r>
          </a:p>
          <a:p>
            <a:pPr lvl="0">
              <a:lnSpc>
                <a:spcPct val="116000"/>
              </a:lnSpc>
              <a:spcBef>
                <a:spcPts val="120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What is conflict?</a:t>
            </a:r>
            <a:endParaRPr lang="en-GB" sz="3500" b="1" dirty="0">
              <a:solidFill>
                <a:srgbClr val="8757E5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 descr="Right pointing backhand index with solid fill">
            <a:extLst>
              <a:ext uri="{FF2B5EF4-FFF2-40B4-BE49-F238E27FC236}">
                <a16:creationId xmlns:a16="http://schemas.microsoft.com/office/drawing/2014/main" id="{8862C9B5-C5A1-6126-6339-667ADD351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806" y="4621864"/>
            <a:ext cx="1068345" cy="1068345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25F075DE-5832-817A-5A4F-E1AFE530D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8989" y="3339862"/>
            <a:ext cx="1068345" cy="1068345"/>
          </a:xfrm>
          <a:prstGeom prst="rect">
            <a:avLst/>
          </a:prstGeom>
        </p:spPr>
      </p:pic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CF8792CA-3D98-9B6D-7124-53CDB4E54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03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3" ma:contentTypeDescription="Create a new document." ma:contentTypeScope="" ma:versionID="325ca87849dc9008ea5d56cd5aa57898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0a737e42a372012122270de0f81db743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1FFB5F-00B7-4393-9C60-CE859C0E71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458</Words>
  <Application>Microsoft Office PowerPoint</Application>
  <PresentationFormat>Widescreen</PresentationFormat>
  <Paragraphs>64</Paragraphs>
  <Slides>20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Aptos</vt:lpstr>
      <vt:lpstr>Aptos Display</vt:lpstr>
      <vt:lpstr>Arial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19</cp:revision>
  <dcterms:created xsi:type="dcterms:W3CDTF">2024-08-12T13:06:58Z</dcterms:created>
  <dcterms:modified xsi:type="dcterms:W3CDTF">2024-08-30T11:48:13Z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</Properties>
</file>