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72" r:id="rId5"/>
    <p:sldId id="307" r:id="rId6"/>
    <p:sldId id="304" r:id="rId7"/>
    <p:sldId id="315" r:id="rId8"/>
    <p:sldId id="308" r:id="rId9"/>
    <p:sldId id="314" r:id="rId10"/>
    <p:sldId id="312" r:id="rId11"/>
    <p:sldId id="296" r:id="rId12"/>
    <p:sldId id="306" r:id="rId13"/>
    <p:sldId id="30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A906C5-E656-B4A1-0778-582642FB9B90}" name="Dixey, Enfys (ESJWL - Education - Equity in Education Division)" initials="DE(EEiED" userId="S::Enfys.Dixey@gov.wales::40efe005-d5dc-4d1b-a4af-588fc545b8e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761"/>
    <a:srgbClr val="FF557A"/>
    <a:srgbClr val="8857E5"/>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p:cViewPr varScale="1">
        <p:scale>
          <a:sx n="74" d="100"/>
          <a:sy n="74" d="100"/>
        </p:scale>
        <p:origin x="49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EB420-D80A-4FFE-AFBB-4A452E183774}" type="datetimeFigureOut">
              <a:rPr lang="en-GB" smtClean="0"/>
              <a:t>05/11/2023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E1F1B-CD3E-434B-A7B3-57E27B579900}" type="slidenum">
              <a:rPr lang="en-GB" smtClean="0"/>
              <a:t>‹#›</a:t>
            </a:fld>
            <a:endParaRPr lang="en-GB"/>
          </a:p>
        </p:txBody>
      </p:sp>
    </p:spTree>
    <p:extLst>
      <p:ext uri="{BB962C8B-B14F-4D97-AF65-F5344CB8AC3E}">
        <p14:creationId xmlns:p14="http://schemas.microsoft.com/office/powerpoint/2010/main" val="3618313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4</a:t>
            </a:fld>
            <a:endParaRPr lang="en-GB"/>
          </a:p>
        </p:txBody>
      </p:sp>
    </p:spTree>
    <p:extLst>
      <p:ext uri="{BB962C8B-B14F-4D97-AF65-F5344CB8AC3E}">
        <p14:creationId xmlns:p14="http://schemas.microsoft.com/office/powerpoint/2010/main" val="113228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8</a:t>
            </a:fld>
            <a:endParaRPr lang="en-GB"/>
          </a:p>
        </p:txBody>
      </p:sp>
    </p:spTree>
    <p:extLst>
      <p:ext uri="{BB962C8B-B14F-4D97-AF65-F5344CB8AC3E}">
        <p14:creationId xmlns:p14="http://schemas.microsoft.com/office/powerpoint/2010/main" val="303349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74D55-6CC2-93B2-FB32-2B9FC96851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A10159F-469C-8BEB-D7E2-3EF61E8737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CB5351-9B39-BE77-DE1B-7859C7E39600}"/>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654C457F-DA4B-3334-5AC2-43C7254112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E181D1-646D-6757-6F36-70C4FF1495D0}"/>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1528563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ADFEA-3061-A0C2-D207-93EFF2C706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2EC464-9149-FB05-FCED-B5A7C31C3C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79DBE-3CB8-5362-F92D-26C825FE400C}"/>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5CF1190A-0348-3D69-004A-26F08B6C11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8950D2-95DF-91FC-FBBA-0890EC1743D5}"/>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11779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098504-B00A-E08F-F2C2-DE5603AC83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E28E70-0500-4344-EDB1-BA41600DCE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2CF1B8-F073-3A6D-62F2-1A6838AB688D}"/>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AC8DECCC-F98D-B298-E8CA-3BBC4522E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C581A5-D188-1CAD-4846-7CE2294AAFF0}"/>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2916116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20F8E-A81D-F427-6F4F-54C997FCA6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1F5313-76B6-181A-5D12-AE370C23D1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271653-EFEC-6CBC-DF41-C6BEBB639B60}"/>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065E5A68-FB72-33AF-FF4C-41A195C23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7C6DBD-59F5-F9C0-B246-8AF2F0BC5247}"/>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339101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BE871-C112-F0FB-DD8D-26264790CB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81F3EE4-B037-2FA4-A000-4CF923B3FD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85D7B3-3C46-EDC5-6080-D05F0F2F4F1A}"/>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C84E8813-CAE8-5C77-B0DB-DD6EBF61D1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A379A3-CA5E-DEFC-63DF-DDF6ED5A418C}"/>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222771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5222D-C53C-AE81-9D4F-799EFA28B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BB51-2DE9-23C2-73C8-EE6F72813E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AC68A0-5740-41E2-21A5-0A2162206A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8AA614-E9F1-3BF9-FE06-9D38155E99CC}"/>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6" name="Footer Placeholder 5">
            <a:extLst>
              <a:ext uri="{FF2B5EF4-FFF2-40B4-BE49-F238E27FC236}">
                <a16:creationId xmlns:a16="http://schemas.microsoft.com/office/drawing/2014/main" id="{9DF10281-E123-182D-A9A5-469E1EEAD6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C1FF2E-F1C8-F6F6-6B96-A64492A732BC}"/>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2283786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D5BE-B9A3-E7DD-01CD-9DB24498FB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FA8C60-98A9-66EB-745B-153D2BED60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686CC9-77C7-B57F-8053-9D15FEA23E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C3208A-D857-E57C-DA87-C8CE1E2DAF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210D52-0FBF-716E-4229-415A378ACE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9AF8D1-23F6-AF12-FC98-93A622182F02}"/>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8" name="Footer Placeholder 7">
            <a:extLst>
              <a:ext uri="{FF2B5EF4-FFF2-40B4-BE49-F238E27FC236}">
                <a16:creationId xmlns:a16="http://schemas.microsoft.com/office/drawing/2014/main" id="{86958102-A738-0BFC-16C5-3F56B8494A0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BE8CDE3-38B3-1557-8124-BCAAE847C547}"/>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218435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FA28-BD58-3F20-BFDD-0DF28289AB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1EBCA2-201F-FF52-2B11-ED8BF865430E}"/>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4" name="Footer Placeholder 3">
            <a:extLst>
              <a:ext uri="{FF2B5EF4-FFF2-40B4-BE49-F238E27FC236}">
                <a16:creationId xmlns:a16="http://schemas.microsoft.com/office/drawing/2014/main" id="{37537E39-523B-1C6E-F98D-D3CBE19B87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0F664CF-2331-BB73-AABF-BAC19DBD8A22}"/>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80677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742216-1FFD-3264-124D-5D4AD9E6BD93}"/>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3" name="Footer Placeholder 2">
            <a:extLst>
              <a:ext uri="{FF2B5EF4-FFF2-40B4-BE49-F238E27FC236}">
                <a16:creationId xmlns:a16="http://schemas.microsoft.com/office/drawing/2014/main" id="{C2D6B0BB-AC53-70E5-08FD-ADE253ED96B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B77DB1-C7FB-0410-ED6E-E0BD0A1575D6}"/>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3369144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52F5-E083-DE70-3875-F4BE73D931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060C7A7-E762-9C52-AFD9-534FA209E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0333215-9654-82F9-BBB2-7F947C524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F6D995-FEAF-5C1A-1DEE-015D5475D95E}"/>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6" name="Footer Placeholder 5">
            <a:extLst>
              <a:ext uri="{FF2B5EF4-FFF2-40B4-BE49-F238E27FC236}">
                <a16:creationId xmlns:a16="http://schemas.microsoft.com/office/drawing/2014/main" id="{08BB95AA-8263-8A52-9847-5D2F666FCC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10392F-3B1B-23EE-A479-9ECFE77241D6}"/>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157860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BEB12-F88E-DB05-425E-975453240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3869BBF-25D2-3A8A-B5DF-BEFE88610A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44DBBFE-5FCF-CE51-3840-3A863F959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D837B9-4735-CFEE-16AC-BACC316DD3B5}"/>
              </a:ext>
            </a:extLst>
          </p:cNvPr>
          <p:cNvSpPr>
            <a:spLocks noGrp="1"/>
          </p:cNvSpPr>
          <p:nvPr>
            <p:ph type="dt" sz="half" idx="10"/>
          </p:nvPr>
        </p:nvSpPr>
        <p:spPr/>
        <p:txBody>
          <a:bodyPr/>
          <a:lstStyle/>
          <a:p>
            <a:fld id="{555F4E96-9D04-4670-B7E9-4A67B63328B8}" type="datetimeFigureOut">
              <a:rPr lang="en-GB" smtClean="0"/>
              <a:t>05/11/2023</a:t>
            </a:fld>
            <a:endParaRPr lang="en-GB"/>
          </a:p>
        </p:txBody>
      </p:sp>
      <p:sp>
        <p:nvSpPr>
          <p:cNvPr id="6" name="Footer Placeholder 5">
            <a:extLst>
              <a:ext uri="{FF2B5EF4-FFF2-40B4-BE49-F238E27FC236}">
                <a16:creationId xmlns:a16="http://schemas.microsoft.com/office/drawing/2014/main" id="{2C80D861-9BBB-46AA-F287-85489FCA48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B282C2-A5C7-6B62-1A61-024550F6B720}"/>
              </a:ext>
            </a:extLst>
          </p:cNvPr>
          <p:cNvSpPr>
            <a:spLocks noGrp="1"/>
          </p:cNvSpPr>
          <p:nvPr>
            <p:ph type="sldNum" sz="quarter" idx="12"/>
          </p:nvPr>
        </p:nvSpPr>
        <p:spPr/>
        <p:txBody>
          <a:bodyPr/>
          <a:lstStyle/>
          <a:p>
            <a:fld id="{8F6CBDFA-5B03-4EEE-9397-1AA8C962A19B}" type="slidenum">
              <a:rPr lang="en-GB" smtClean="0"/>
              <a:t>‹#›</a:t>
            </a:fld>
            <a:endParaRPr lang="en-GB"/>
          </a:p>
        </p:txBody>
      </p:sp>
    </p:spTree>
    <p:extLst>
      <p:ext uri="{BB962C8B-B14F-4D97-AF65-F5344CB8AC3E}">
        <p14:creationId xmlns:p14="http://schemas.microsoft.com/office/powerpoint/2010/main" val="45552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7C9B5-B657-5339-CEDA-564AE95BCB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8C57979-A37B-D4CA-4AF4-5CE3DF7A35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217FEC-F14A-06D9-DAA6-E7EB2AEBDF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F4E96-9D04-4670-B7E9-4A67B63328B8}" type="datetimeFigureOut">
              <a:rPr lang="en-GB" smtClean="0"/>
              <a:t>05/11/2023</a:t>
            </a:fld>
            <a:endParaRPr lang="en-GB"/>
          </a:p>
        </p:txBody>
      </p:sp>
      <p:sp>
        <p:nvSpPr>
          <p:cNvPr id="5" name="Footer Placeholder 4">
            <a:extLst>
              <a:ext uri="{FF2B5EF4-FFF2-40B4-BE49-F238E27FC236}">
                <a16:creationId xmlns:a16="http://schemas.microsoft.com/office/drawing/2014/main" id="{8B0C2AB3-A35B-FD59-A313-617FF1A531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8C650A5-8EF7-3F07-8481-D51B9134B9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CBDFA-5B03-4EEE-9397-1AA8C962A19B}" type="slidenum">
              <a:rPr lang="en-GB" smtClean="0"/>
              <a:t>‹#›</a:t>
            </a:fld>
            <a:endParaRPr lang="en-GB"/>
          </a:p>
        </p:txBody>
      </p:sp>
    </p:spTree>
    <p:extLst>
      <p:ext uri="{BB962C8B-B14F-4D97-AF65-F5344CB8AC3E}">
        <p14:creationId xmlns:p14="http://schemas.microsoft.com/office/powerpoint/2010/main" val="225732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761"/>
        </a:solidFill>
        <a:effectLst/>
      </p:bgPr>
    </p:bg>
    <p:spTree>
      <p:nvGrpSpPr>
        <p:cNvPr id="1" name=""/>
        <p:cNvGrpSpPr/>
        <p:nvPr/>
      </p:nvGrpSpPr>
      <p:grpSpPr>
        <a:xfrm>
          <a:off x="0" y="0"/>
          <a:ext cx="0" cy="0"/>
          <a:chOff x="0" y="0"/>
          <a:chExt cx="0" cy="0"/>
        </a:xfrm>
      </p:grpSpPr>
      <p:pic>
        <p:nvPicPr>
          <p:cNvPr id="3" name="Picture 2" descr="A poster of a person talking to another person&#10;&#10;Description automatically generated">
            <a:extLst>
              <a:ext uri="{FF2B5EF4-FFF2-40B4-BE49-F238E27FC236}">
                <a16:creationId xmlns:a16="http://schemas.microsoft.com/office/drawing/2014/main" id="{3DD2AECB-9744-9DEF-C1E0-D73CCAD4A917}"/>
              </a:ext>
            </a:extLst>
          </p:cNvPr>
          <p:cNvPicPr>
            <a:picLocks noChangeAspect="1"/>
          </p:cNvPicPr>
          <p:nvPr/>
        </p:nvPicPr>
        <p:blipFill rotWithShape="1">
          <a:blip r:embed="rId2"/>
          <a:srcRect l="58333" r="34271" b="65741"/>
          <a:stretch/>
        </p:blipFill>
        <p:spPr>
          <a:xfrm>
            <a:off x="10833100" y="-1"/>
            <a:ext cx="1181100" cy="3077515"/>
          </a:xfrm>
          <a:prstGeom prst="rect">
            <a:avLst/>
          </a:prstGeom>
        </p:spPr>
      </p:pic>
      <p:pic>
        <p:nvPicPr>
          <p:cNvPr id="6" name="Picture 5" descr="A poster of a person talking to another person&#10;&#10;Description automatically generated">
            <a:extLst>
              <a:ext uri="{FF2B5EF4-FFF2-40B4-BE49-F238E27FC236}">
                <a16:creationId xmlns:a16="http://schemas.microsoft.com/office/drawing/2014/main" id="{60AAD1C4-B25B-4F47-8CF8-DE326DA28FF7}"/>
              </a:ext>
            </a:extLst>
          </p:cNvPr>
          <p:cNvPicPr>
            <a:picLocks noChangeAspect="1"/>
          </p:cNvPicPr>
          <p:nvPr/>
        </p:nvPicPr>
        <p:blipFill rotWithShape="1">
          <a:blip r:embed="rId2"/>
          <a:srcRect t="77407" r="85833"/>
          <a:stretch/>
        </p:blipFill>
        <p:spPr>
          <a:xfrm>
            <a:off x="0" y="5308600"/>
            <a:ext cx="1727200" cy="1549400"/>
          </a:xfrm>
          <a:prstGeom prst="rect">
            <a:avLst/>
          </a:prstGeom>
        </p:spPr>
      </p:pic>
      <p:pic>
        <p:nvPicPr>
          <p:cNvPr id="10" name="Picture 9">
            <a:extLst>
              <a:ext uri="{FF2B5EF4-FFF2-40B4-BE49-F238E27FC236}">
                <a16:creationId xmlns:a16="http://schemas.microsoft.com/office/drawing/2014/main" id="{14081153-12D5-2205-F8AE-05DA8ED11E75}"/>
              </a:ext>
            </a:extLst>
          </p:cNvPr>
          <p:cNvPicPr>
            <a:picLocks noChangeAspect="1"/>
          </p:cNvPicPr>
          <p:nvPr/>
        </p:nvPicPr>
        <p:blipFill rotWithShape="1">
          <a:blip r:embed="rId3"/>
          <a:srcRect l="14271" t="55741" r="65729" b="28703"/>
          <a:stretch/>
        </p:blipFill>
        <p:spPr>
          <a:xfrm rot="5400000">
            <a:off x="-1053193" y="1053193"/>
            <a:ext cx="3744686" cy="1638300"/>
          </a:xfrm>
          <a:prstGeom prst="rect">
            <a:avLst/>
          </a:prstGeom>
        </p:spPr>
      </p:pic>
      <p:sp>
        <p:nvSpPr>
          <p:cNvPr id="15" name="TextBox 14">
            <a:extLst>
              <a:ext uri="{FF2B5EF4-FFF2-40B4-BE49-F238E27FC236}">
                <a16:creationId xmlns:a16="http://schemas.microsoft.com/office/drawing/2014/main" id="{FCB9F3D0-FEAB-42E1-9839-BEDC6089704F}"/>
              </a:ext>
            </a:extLst>
          </p:cNvPr>
          <p:cNvSpPr txBox="1"/>
          <p:nvPr/>
        </p:nvSpPr>
        <p:spPr>
          <a:xfrm>
            <a:off x="1727200" y="430088"/>
            <a:ext cx="8898161" cy="769441"/>
          </a:xfrm>
          <a:prstGeom prst="rect">
            <a:avLst/>
          </a:prstGeom>
          <a:noFill/>
        </p:spPr>
        <p:txBody>
          <a:bodyPr wrap="square" rtlCol="0">
            <a:spAutoFit/>
          </a:bodyPr>
          <a:lstStyle/>
          <a:p>
            <a:pPr algn="ctr"/>
            <a:r>
              <a:rPr lang="cy-GB" sz="44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WYTHNOS GWRTH-FWLIO 2023</a:t>
            </a:r>
            <a:endParaRPr lang="en-US" sz="4400" b="1" dirty="0">
              <a:solidFill>
                <a:schemeClr val="bg1"/>
              </a:solidFill>
              <a:latin typeface="Cera Round Pro" panose="00000500000000000000" pitchFamily="50" charset="0"/>
              <a:cs typeface="Segoe UI" panose="020B0502040204020203" pitchFamily="34" charset="0"/>
            </a:endParaRPr>
          </a:p>
        </p:txBody>
      </p:sp>
      <p:pic>
        <p:nvPicPr>
          <p:cNvPr id="24" name="Picture 23" descr="A black background with white text&#10;&#10;Description automatically generated">
            <a:extLst>
              <a:ext uri="{FF2B5EF4-FFF2-40B4-BE49-F238E27FC236}">
                <a16:creationId xmlns:a16="http://schemas.microsoft.com/office/drawing/2014/main" id="{9F30B38A-1286-FDD3-FD92-F5F0631796FF}"/>
              </a:ext>
            </a:extLst>
          </p:cNvPr>
          <p:cNvPicPr>
            <a:picLocks noChangeAspect="1"/>
          </p:cNvPicPr>
          <p:nvPr/>
        </p:nvPicPr>
        <p:blipFill>
          <a:blip r:embed="rId4"/>
          <a:stretch>
            <a:fillRect/>
          </a:stretch>
        </p:blipFill>
        <p:spPr>
          <a:xfrm>
            <a:off x="3917893" y="5524946"/>
            <a:ext cx="4705407" cy="1585604"/>
          </a:xfrm>
          <a:prstGeom prst="rect">
            <a:avLst/>
          </a:prstGeom>
        </p:spPr>
      </p:pic>
      <p:pic>
        <p:nvPicPr>
          <p:cNvPr id="4" name="Picture 3" descr="A blue and pink sign with white text&#10;&#10;Description automatically generated">
            <a:extLst>
              <a:ext uri="{FF2B5EF4-FFF2-40B4-BE49-F238E27FC236}">
                <a16:creationId xmlns:a16="http://schemas.microsoft.com/office/drawing/2014/main" id="{C8BC5C7E-4F46-1EC0-1313-9D2504AFF280}"/>
              </a:ext>
            </a:extLst>
          </p:cNvPr>
          <p:cNvPicPr>
            <a:picLocks noChangeAspect="1"/>
          </p:cNvPicPr>
          <p:nvPr/>
        </p:nvPicPr>
        <p:blipFill rotWithShape="1">
          <a:blip r:embed="rId5">
            <a:extLst>
              <a:ext uri="{28A0092B-C50C-407E-A947-70E740481C1C}">
                <a14:useLocalDpi xmlns:a14="http://schemas.microsoft.com/office/drawing/2010/main" val="0"/>
              </a:ext>
            </a:extLst>
          </a:blip>
          <a:srcRect l="3968" b="4686"/>
          <a:stretch/>
        </p:blipFill>
        <p:spPr>
          <a:xfrm>
            <a:off x="3467818" y="1423817"/>
            <a:ext cx="5292201" cy="4304123"/>
          </a:xfrm>
          <a:prstGeom prst="rect">
            <a:avLst/>
          </a:prstGeom>
        </p:spPr>
      </p:pic>
    </p:spTree>
    <p:extLst>
      <p:ext uri="{BB962C8B-B14F-4D97-AF65-F5344CB8AC3E}">
        <p14:creationId xmlns:p14="http://schemas.microsoft.com/office/powerpoint/2010/main" val="511263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backpack&#10;&#10;Description automatically generated">
            <a:extLst>
              <a:ext uri="{FF2B5EF4-FFF2-40B4-BE49-F238E27FC236}">
                <a16:creationId xmlns:a16="http://schemas.microsoft.com/office/drawing/2014/main" id="{9CF612F7-FD4B-4312-30AA-7913FF228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44446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769773" y="-1748457"/>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1A1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314573" y="1792097"/>
            <a:ext cx="9265277" cy="3539430"/>
          </a:xfrm>
          <a:prstGeom prst="rect">
            <a:avLst/>
          </a:prstGeom>
          <a:noFill/>
        </p:spPr>
        <p:txBody>
          <a:bodyPr wrap="square">
            <a:spAutoFit/>
          </a:bodyPr>
          <a:lstStyle/>
          <a:p>
            <a:pPr algn="ctr"/>
            <a:r>
              <a:rPr lang="cy-GB" sz="32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Unigolyn neu grŵp yn cael ei </a:t>
            </a:r>
            <a:r>
              <a:rPr lang="cy-GB" sz="32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niweidio’n fwriadol dro ar ôl tro</a:t>
            </a:r>
            <a:r>
              <a:rPr lang="cy-GB" sz="32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 gan unigolyn neu grŵp arall, pan fydd y berthynas yn cynnwys </a:t>
            </a:r>
            <a:r>
              <a:rPr lang="cy-GB" sz="32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anghydbwysedd grym</a:t>
            </a:r>
            <a:r>
              <a:rPr lang="cy-GB" sz="32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 Gall bwlio fod yn gorfforol, yn eiriol neu’n seicolegol.</a:t>
            </a:r>
          </a:p>
          <a:p>
            <a:pPr algn="ctr"/>
            <a:r>
              <a:rPr lang="en-GB" sz="3200" dirty="0">
                <a:solidFill>
                  <a:schemeClr val="bg1"/>
                </a:solidFill>
                <a:latin typeface="Cera Round Pro" panose="00000500000000000000" pitchFamily="50" charset="0"/>
              </a:rPr>
              <a:t> </a:t>
            </a:r>
          </a:p>
          <a:p>
            <a:pPr algn="ctr"/>
            <a:r>
              <a:rPr lang="cy-GB" sz="32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Gall ddigwydd wyneb yn wyneb neu ar-lein.</a:t>
            </a:r>
            <a:endParaRPr lang="en-US" sz="3200" dirty="0">
              <a:solidFill>
                <a:schemeClr val="bg1"/>
              </a:solidFill>
              <a:latin typeface="Cera Round Pro" panose="00000500000000000000" pitchFamily="50"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419872" y="410622"/>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624555" y="3542904"/>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Tree>
    <p:extLst>
      <p:ext uri="{BB962C8B-B14F-4D97-AF65-F5344CB8AC3E}">
        <p14:creationId xmlns:p14="http://schemas.microsoft.com/office/powerpoint/2010/main" val="140101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761"/>
        </a:solidFill>
        <a:effectLst/>
      </p:bgPr>
    </p:bg>
    <p:spTree>
      <p:nvGrpSpPr>
        <p:cNvPr id="1" name=""/>
        <p:cNvGrpSpPr/>
        <p:nvPr/>
      </p:nvGrpSpPr>
      <p:grpSpPr>
        <a:xfrm>
          <a:off x="0" y="0"/>
          <a:ext cx="0" cy="0"/>
          <a:chOff x="0" y="0"/>
          <a:chExt cx="0" cy="0"/>
        </a:xfrm>
      </p:grpSpPr>
      <p:pic>
        <p:nvPicPr>
          <p:cNvPr id="5" name="Picture 4" descr="A poster of a person talking to another person&#10;&#10;Description automatically generated">
            <a:extLst>
              <a:ext uri="{FF2B5EF4-FFF2-40B4-BE49-F238E27FC236}">
                <a16:creationId xmlns:a16="http://schemas.microsoft.com/office/drawing/2014/main" id="{85E2D4BB-DB66-5873-2CA4-1B91EF995645}"/>
              </a:ext>
            </a:extLst>
          </p:cNvPr>
          <p:cNvPicPr>
            <a:picLocks noChangeAspect="1"/>
          </p:cNvPicPr>
          <p:nvPr/>
        </p:nvPicPr>
        <p:blipFill rotWithShape="1">
          <a:blip r:embed="rId2"/>
          <a:srcRect t="77407" r="85833"/>
          <a:stretch/>
        </p:blipFill>
        <p:spPr>
          <a:xfrm>
            <a:off x="-101600" y="5422900"/>
            <a:ext cx="1727200" cy="1549400"/>
          </a:xfrm>
          <a:prstGeom prst="rect">
            <a:avLst/>
          </a:prstGeom>
        </p:spPr>
      </p:pic>
      <p:sp>
        <p:nvSpPr>
          <p:cNvPr id="7" name="TextBox 6">
            <a:extLst>
              <a:ext uri="{FF2B5EF4-FFF2-40B4-BE49-F238E27FC236}">
                <a16:creationId xmlns:a16="http://schemas.microsoft.com/office/drawing/2014/main" id="{ED95A696-35FD-50D7-DCF4-FFA05B079B0D}"/>
              </a:ext>
            </a:extLst>
          </p:cNvPr>
          <p:cNvSpPr txBox="1"/>
          <p:nvPr/>
        </p:nvSpPr>
        <p:spPr>
          <a:xfrm>
            <a:off x="903533" y="1201536"/>
            <a:ext cx="10423034" cy="5416868"/>
          </a:xfrm>
          <a:prstGeom prst="rect">
            <a:avLst/>
          </a:prstGeom>
          <a:noFill/>
        </p:spPr>
        <p:txBody>
          <a:bodyPr wrap="square">
            <a:spAutoFit/>
          </a:bodyPr>
          <a:lstStyle/>
          <a:p>
            <a:pPr algn="ctr"/>
            <a:r>
              <a:rPr lang="cy-GB" sz="2300" dirty="0">
                <a:solidFill>
                  <a:schemeClr val="bg1"/>
                </a:solidFill>
                <a:effectLst/>
                <a:latin typeface="Cera Round Pro" panose="00000500000000000000" pitchFamily="50" charset="0"/>
                <a:ea typeface="Calibri" panose="020F0502020204030204" pitchFamily="34" charset="0"/>
                <a:cs typeface="Times New Roman" panose="02020603050405020304" pitchFamily="18" charset="0"/>
              </a:rPr>
              <a:t>Yn rhy aml, byddwn yn cadw’n dawel pan fyddwn yn gweld bwlio’n digwydd, yn dawel am y loes y mae bwlio yn ei achosi, ac yn dawel pan fyddwn yn clywed rhywun yn dweud mai ‘dim ond cellwair’ yw bwlio.</a:t>
            </a:r>
            <a:endParaRPr lang="cy-GB" sz="2300" dirty="0">
              <a:solidFill>
                <a:schemeClr val="bg1"/>
              </a:solidFill>
              <a:latin typeface="Cera Round Pro" panose="00000500000000000000" pitchFamily="50" charset="0"/>
              <a:ea typeface="Calibri" panose="020F0502020204030204" pitchFamily="34" charset="0"/>
              <a:cs typeface="Times New Roman" panose="02020603050405020304" pitchFamily="18" charset="0"/>
            </a:endParaRPr>
          </a:p>
          <a:p>
            <a:pPr algn="ctr">
              <a:spcBef>
                <a:spcPts val="1200"/>
              </a:spcBef>
              <a:spcAft>
                <a:spcPts val="1200"/>
              </a:spcAft>
            </a:pPr>
            <a:r>
              <a:rPr lang="en-GB" sz="2300" dirty="0">
                <a:solidFill>
                  <a:schemeClr val="bg1"/>
                </a:solidFill>
                <a:latin typeface="Cera Round Pro" panose="00000500000000000000" pitchFamily="50" charset="0"/>
              </a:rPr>
              <a:t> </a:t>
            </a:r>
            <a:r>
              <a:rPr lang="cy-GB" sz="2300" kern="1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Gyda’n gilydd, gallwn wneud gwahaniaeth a sefyll yn gadarn yn erbyn bwlio. </a:t>
            </a: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O </a:t>
            </a:r>
            <a:r>
              <a:rPr lang="cy-GB" sz="2300" dirty="0">
                <a:solidFill>
                  <a:schemeClr val="bg1"/>
                </a:solidFill>
                <a:latin typeface="Cera Round Pro" panose="00000500000000000000" pitchFamily="50" charset="0"/>
                <a:ea typeface="Calibri" panose="020F0502020204030204" pitchFamily="34" charset="0"/>
                <a:cs typeface="Arial" panose="020B0604020202020204" pitchFamily="34" charset="0"/>
              </a:rPr>
              <a:t>iard</a:t>
            </a: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 yr ysgol i’r Senedd, ac o’n ffonau i’n cartrefi, dewch i ni wneud sŵn am fwlio.</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Nid oes yn rhaid i bethau fod fel hyn.</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Wrth gwrs, ni allwn ni hoffi pawb ac ni fyddwn yn cytuno bob amser, ond gallwn ddewis parch ac undod. </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Yn ystod Wythnos Gwrth-fwlio eleni, dewch i ni ddod ynghyd i drafod beth yw ystyr bwlio i ni, sut gall cellwair droi yn rhywbeth mwy cas, a beth allwn ni ei wneud i atal bwlio.</a:t>
            </a:r>
            <a:r>
              <a:rPr lang="en-GB" sz="2300" dirty="0">
                <a:solidFill>
                  <a:schemeClr val="bg1"/>
                </a:solidFill>
                <a:latin typeface="Cera Round Pro" panose="00000500000000000000" pitchFamily="50" charset="0"/>
              </a:rPr>
              <a:t> </a:t>
            </a:r>
          </a:p>
        </p:txBody>
      </p:sp>
      <p:sp>
        <p:nvSpPr>
          <p:cNvPr id="9" name="Rounded Rectangle 16">
            <a:extLst>
              <a:ext uri="{FF2B5EF4-FFF2-40B4-BE49-F238E27FC236}">
                <a16:creationId xmlns:a16="http://schemas.microsoft.com/office/drawing/2014/main" id="{72B5A240-E675-F16C-F328-F1C5367E99E0}"/>
              </a:ext>
            </a:extLst>
          </p:cNvPr>
          <p:cNvSpPr/>
          <p:nvPr/>
        </p:nvSpPr>
        <p:spPr>
          <a:xfrm rot="5400000">
            <a:off x="4256171" y="-4697727"/>
            <a:ext cx="858205" cy="1058549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F5BCDCE-2C29-55E2-B571-EFB403BEEF54}"/>
              </a:ext>
            </a:extLst>
          </p:cNvPr>
          <p:cNvSpPr txBox="1"/>
          <p:nvPr/>
        </p:nvSpPr>
        <p:spPr>
          <a:xfrm>
            <a:off x="-99476" y="334840"/>
            <a:ext cx="9759998" cy="523220"/>
          </a:xfrm>
          <a:prstGeom prst="rect">
            <a:avLst/>
          </a:prstGeom>
          <a:noFill/>
        </p:spPr>
        <p:txBody>
          <a:bodyPr wrap="square" lIns="91440" tIns="45720" rIns="91440" bIns="45720" anchor="t">
            <a:spAutoFit/>
          </a:bodyPr>
          <a:lstStyle/>
          <a:p>
            <a:pPr algn="ctr">
              <a:spcBef>
                <a:spcPts val="1200"/>
              </a:spcBef>
              <a:spcAft>
                <a:spcPts val="1200"/>
              </a:spcAft>
            </a:pPr>
            <a:r>
              <a:rPr lang="cy-GB" sz="2800" b="1" kern="100" dirty="0">
                <a:solidFill>
                  <a:schemeClr val="bg1"/>
                </a:solidFill>
                <a:effectLst/>
                <a:latin typeface="Cera Round Pro"/>
                <a:ea typeface="Calibri"/>
                <a:cs typeface="Times New Roman"/>
              </a:rPr>
              <a:t>Wythnos Gwrth-fwlio 2023:</a:t>
            </a:r>
            <a:r>
              <a:rPr lang="cy-GB" sz="2800" b="1" kern="100" dirty="0">
                <a:solidFill>
                  <a:schemeClr val="bg1"/>
                </a:solidFill>
                <a:latin typeface="Cera Round Pro"/>
                <a:ea typeface="Calibri"/>
                <a:cs typeface="Times New Roman"/>
              </a:rPr>
              <a:t> </a:t>
            </a:r>
            <a:r>
              <a:rPr lang="cy-GB" sz="2800" b="1" dirty="0">
                <a:solidFill>
                  <a:schemeClr val="bg1"/>
                </a:solidFill>
                <a:effectLst/>
                <a:latin typeface="Cera Round Pro"/>
                <a:ea typeface="Calibri"/>
                <a:cs typeface="Times New Roman"/>
              </a:rPr>
              <a:t>Gwnewch Sŵn Am Fwlio</a:t>
            </a:r>
            <a:endParaRPr lang="en-US" sz="2800" b="1" dirty="0">
              <a:solidFill>
                <a:schemeClr val="bg1"/>
              </a:solidFill>
              <a:latin typeface="Cera Round Pro"/>
              <a:ea typeface="Calibri"/>
              <a:cs typeface="Times New Roman"/>
            </a:endParaRPr>
          </a:p>
        </p:txBody>
      </p:sp>
      <p:pic>
        <p:nvPicPr>
          <p:cNvPr id="11" name="Picture 10" descr="A poster of a person talking to another person&#10;&#10;Description automatically generated">
            <a:extLst>
              <a:ext uri="{FF2B5EF4-FFF2-40B4-BE49-F238E27FC236}">
                <a16:creationId xmlns:a16="http://schemas.microsoft.com/office/drawing/2014/main" id="{A63B464A-A723-1D68-4C80-1F2B2453972B}"/>
              </a:ext>
            </a:extLst>
          </p:cNvPr>
          <p:cNvPicPr>
            <a:picLocks noChangeAspect="1"/>
          </p:cNvPicPr>
          <p:nvPr/>
        </p:nvPicPr>
        <p:blipFill rotWithShape="1">
          <a:blip r:embed="rId2"/>
          <a:srcRect l="58333" r="34271" b="65741"/>
          <a:stretch/>
        </p:blipFill>
        <p:spPr>
          <a:xfrm>
            <a:off x="11328400" y="0"/>
            <a:ext cx="685800" cy="1786944"/>
          </a:xfrm>
          <a:prstGeom prst="rect">
            <a:avLst/>
          </a:prstGeom>
        </p:spPr>
      </p:pic>
    </p:spTree>
    <p:extLst>
      <p:ext uri="{BB962C8B-B14F-4D97-AF65-F5344CB8AC3E}">
        <p14:creationId xmlns:p14="http://schemas.microsoft.com/office/powerpoint/2010/main" val="4072185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761"/>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506367" y="-1845357"/>
            <a:ext cx="5179267" cy="11667456"/>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468862" y="1862730"/>
            <a:ext cx="9360553" cy="4647426"/>
          </a:xfrm>
          <a:prstGeom prst="rect">
            <a:avLst/>
          </a:prstGeom>
          <a:noFill/>
        </p:spPr>
        <p:txBody>
          <a:bodyPr wrap="square">
            <a:spAutoFit/>
          </a:bodyPr>
          <a:lstStyle/>
          <a:p>
            <a:pPr algn="ctr">
              <a:spcBef>
                <a:spcPts val="1200"/>
              </a:spcBef>
              <a:spcAft>
                <a:spcPts val="1200"/>
              </a:spcAft>
            </a:pP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Wyneb yn wyneb neu trwy ffôn, mae bwlio’n gwneud i bobl deimlo’n unig.</a:t>
            </a:r>
            <a:r>
              <a:rPr lang="en-GB"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A yw cadw’n dawel yn ddoeth? Wyddoch chi beth yw effaith hynny ar ein bywyd? </a:t>
            </a:r>
            <a:r>
              <a:rPr lang="en-GB"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Mynd adref yn meddwl beth yn union oedd hynny? Ai cellwair oedd hynny? Neu fwlio? </a:t>
            </a:r>
            <a:endParaRPr lang="en-GB" kern="100" dirty="0">
              <a:solidFill>
                <a:schemeClr val="bg1"/>
              </a:solidFill>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Wrth gwrs, ni fyddwn ni’n gallu hoffi pawb. Ni fyddwn yn cytuno bob amser, Ond gallwn ddewis parch ac undod. Ac os oes bwlio neu agweddau negyddol, Nid oes yn rhaid i bethau fod felly. </a:t>
            </a:r>
            <a:endParaRPr lang="en-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Ystyriwch effaith eich DM neu eich neges testun. Ystyriwch yr ôl-effeithiau, beth wnaiff ddigwydd nesaf?</a:t>
            </a:r>
            <a:r>
              <a:rPr lang="en-GB"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Gallwch gynorthwyo! Cynnig help llaw. Neu efallai mai chi fydd yr un wnaiff godi llais?</a:t>
            </a:r>
            <a:r>
              <a:rPr lang="en-GB"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Felly dewch i ni roi terfyn ar fwlio. Ystyriwch sut gallwch chi amddiffyn eraill. </a:t>
            </a:r>
            <a:r>
              <a:rPr lang="cy-GB" kern="100" dirty="0">
                <a:solidFill>
                  <a:schemeClr val="bg1"/>
                </a:solidFill>
                <a:effectLst/>
                <a:latin typeface="Cera Pro" panose="00000500000000000000" pitchFamily="50" charset="0"/>
                <a:ea typeface="Calibri" panose="020F0502020204030204" pitchFamily="34" charset="0"/>
                <a:cs typeface="Cera Pro" panose="00000500000000000000" pitchFamily="50" charset="0"/>
              </a:rPr>
              <a:t>Dewch i ni wneud sŵn a chael clywed eich llais. </a:t>
            </a:r>
            <a:endParaRPr lang="en-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Gwnewch sŵn am fwlio. </a:t>
            </a:r>
            <a:endParaRPr lang="en-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Gallwn ei stopio gyda’n gilydd.</a:t>
            </a:r>
            <a:endParaRPr lang="en-GB"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191992" y="1016344"/>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970237" y="3970296"/>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2842498E-4FFC-471A-FC0D-8210592F04B2}"/>
              </a:ext>
            </a:extLst>
          </p:cNvPr>
          <p:cNvSpPr/>
          <p:nvPr/>
        </p:nvSpPr>
        <p:spPr>
          <a:xfrm rot="5400000">
            <a:off x="3100229" y="-2304868"/>
            <a:ext cx="1251424" cy="675235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4A1DFD-9DDB-B1C6-854C-0DFCE1EADAFB}"/>
              </a:ext>
            </a:extLst>
          </p:cNvPr>
          <p:cNvSpPr txBox="1"/>
          <p:nvPr/>
        </p:nvSpPr>
        <p:spPr>
          <a:xfrm>
            <a:off x="349764" y="668326"/>
            <a:ext cx="6688732" cy="954107"/>
          </a:xfrm>
          <a:prstGeom prst="rect">
            <a:avLst/>
          </a:prstGeom>
          <a:noFill/>
        </p:spPr>
        <p:txBody>
          <a:bodyPr wrap="square">
            <a:spAutoFit/>
          </a:bodyPr>
          <a:lstStyle/>
          <a:p>
            <a:pPr algn="ctr"/>
            <a:r>
              <a:rPr lang="cy-GB" sz="28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Wythnos Gwrth-fwlio 2023: cerdd ‘Gwnewch Sŵn’</a:t>
            </a:r>
            <a:endParaRPr lang="en-US" sz="28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157918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3885" y="-1380778"/>
            <a:ext cx="14403808" cy="10089260"/>
          </a:xfrm>
          <a:prstGeom prst="rect">
            <a:avLst/>
          </a:prstGeom>
        </p:spPr>
      </p:pic>
      <p:sp>
        <p:nvSpPr>
          <p:cNvPr id="4" name="TextBox 3">
            <a:extLst>
              <a:ext uri="{FF2B5EF4-FFF2-40B4-BE49-F238E27FC236}">
                <a16:creationId xmlns:a16="http://schemas.microsoft.com/office/drawing/2014/main" id="{81088413-55C2-EFD5-4A0B-FC83984C8CE2}"/>
              </a:ext>
            </a:extLst>
          </p:cNvPr>
          <p:cNvSpPr txBox="1"/>
          <p:nvPr/>
        </p:nvSpPr>
        <p:spPr>
          <a:xfrm>
            <a:off x="1425543" y="1917849"/>
            <a:ext cx="8266814" cy="1569660"/>
          </a:xfrm>
          <a:prstGeom prst="rect">
            <a:avLst/>
          </a:prstGeom>
          <a:noFill/>
        </p:spPr>
        <p:txBody>
          <a:bodyPr wrap="square">
            <a:spAutoFit/>
          </a:bodyPr>
          <a:lstStyle/>
          <a:p>
            <a:pPr algn="ctr"/>
            <a:r>
              <a:rPr lang="en-GB" sz="3200" dirty="0">
                <a:solidFill>
                  <a:schemeClr val="bg1"/>
                </a:solidFill>
                <a:latin typeface="Cera Round Pro" panose="00000500000000000000" pitchFamily="50" charset="0"/>
                <a:ea typeface="Times New Roman" panose="02020603050405020304" pitchFamily="18" charset="0"/>
                <a:cs typeface="Segoe UI" panose="020B0502040204020203" pitchFamily="34" charset="0"/>
              </a:rPr>
              <a:t>What hurts the victim most is not the cruelty of the oppressor, but the silence of the bystander.</a:t>
            </a:r>
            <a:endParaRPr lang="en-US" sz="3200" dirty="0">
              <a:solidFill>
                <a:schemeClr val="bg1"/>
              </a:solidFill>
              <a:latin typeface="Cera Round Pro" panose="00000500000000000000" pitchFamily="50" charset="0"/>
              <a:cs typeface="Arial" panose="020B0604020202020204" pitchFamily="34" charset="0"/>
            </a:endParaRPr>
          </a:p>
        </p:txBody>
      </p:sp>
      <p:sp>
        <p:nvSpPr>
          <p:cNvPr id="45" name="Rounded Rectangle 16">
            <a:extLst>
              <a:ext uri="{FF2B5EF4-FFF2-40B4-BE49-F238E27FC236}">
                <a16:creationId xmlns:a16="http://schemas.microsoft.com/office/drawing/2014/main" id="{D84CACDE-7AA4-6EF0-974A-C3D36853976D}"/>
              </a:ext>
            </a:extLst>
          </p:cNvPr>
          <p:cNvSpPr/>
          <p:nvPr/>
        </p:nvSpPr>
        <p:spPr>
          <a:xfrm rot="5400000">
            <a:off x="7923585" y="2257783"/>
            <a:ext cx="945144" cy="7816480"/>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4247623" y="5794020"/>
            <a:ext cx="8266814" cy="707886"/>
          </a:xfrm>
          <a:prstGeom prst="rect">
            <a:avLst/>
          </a:prstGeom>
          <a:noFill/>
        </p:spPr>
        <p:txBody>
          <a:bodyPr wrap="square">
            <a:spAutoFit/>
          </a:bodyPr>
          <a:lstStyle/>
          <a:p>
            <a:pPr algn="ctr"/>
            <a:r>
              <a:rPr lang="en-US" sz="2000" b="1" dirty="0">
                <a:solidFill>
                  <a:schemeClr val="bg1"/>
                </a:solidFill>
                <a:latin typeface="Cera Round Pro" panose="00000500000000000000" pitchFamily="50" charset="0"/>
                <a:cs typeface="Arial" panose="020B0604020202020204" pitchFamily="34" charset="0"/>
              </a:rPr>
              <a:t>Elie Wiesel </a:t>
            </a:r>
          </a:p>
          <a:p>
            <a:pPr algn="ctr"/>
            <a:r>
              <a:rPr lang="cy-GB" sz="2000" b="1" dirty="0">
                <a:solidFill>
                  <a:schemeClr val="bg1"/>
                </a:solidFill>
                <a:effectLst/>
                <a:latin typeface="Cera Pro" panose="00000500000000000000" pitchFamily="50" charset="0"/>
                <a:ea typeface="Calibri" panose="020F0502020204030204" pitchFamily="34" charset="0"/>
                <a:cs typeface="Times New Roman" panose="02020603050405020304" pitchFamily="18" charset="0"/>
              </a:rPr>
              <a:t>Un o oroeswyr yr holocost a hyrwyddwr iawnderau dynol</a:t>
            </a:r>
            <a:endParaRPr lang="en-US" sz="2000" b="1" dirty="0">
              <a:solidFill>
                <a:schemeClr val="bg1"/>
              </a:solidFill>
              <a:latin typeface="Cera Round Pro" panose="00000500000000000000" pitchFamily="50" charset="0"/>
              <a:cs typeface="Arial" panose="020B0604020202020204" pitchFamily="34" charset="0"/>
            </a:endParaRPr>
          </a:p>
        </p:txBody>
      </p:sp>
      <p:sp>
        <p:nvSpPr>
          <p:cNvPr id="7" name="TextBox 6">
            <a:extLst>
              <a:ext uri="{FF2B5EF4-FFF2-40B4-BE49-F238E27FC236}">
                <a16:creationId xmlns:a16="http://schemas.microsoft.com/office/drawing/2014/main" id="{074EBBDB-48E6-D26C-B9FB-7F1027855CED}"/>
              </a:ext>
            </a:extLst>
          </p:cNvPr>
          <p:cNvSpPr txBox="1"/>
          <p:nvPr/>
        </p:nvSpPr>
        <p:spPr>
          <a:xfrm>
            <a:off x="285727" y="0"/>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8" name="TextBox 7">
            <a:extLst>
              <a:ext uri="{FF2B5EF4-FFF2-40B4-BE49-F238E27FC236}">
                <a16:creationId xmlns:a16="http://schemas.microsoft.com/office/drawing/2014/main" id="{DA9F0F00-75D1-0DD9-2196-2E1D9CBB16D1}"/>
              </a:ext>
            </a:extLst>
          </p:cNvPr>
          <p:cNvSpPr txBox="1"/>
          <p:nvPr/>
        </p:nvSpPr>
        <p:spPr>
          <a:xfrm rot="10800000">
            <a:off x="8816826" y="2671068"/>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2" name="Rounded Rectangle 16">
            <a:extLst>
              <a:ext uri="{FF2B5EF4-FFF2-40B4-BE49-F238E27FC236}">
                <a16:creationId xmlns:a16="http://schemas.microsoft.com/office/drawing/2014/main" id="{D940DACC-17D6-4695-ED81-D97383D1F398}"/>
              </a:ext>
            </a:extLst>
          </p:cNvPr>
          <p:cNvSpPr/>
          <p:nvPr/>
        </p:nvSpPr>
        <p:spPr>
          <a:xfrm rot="9167419">
            <a:off x="8018494" y="-4432742"/>
            <a:ext cx="725072" cy="6085617"/>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37A771FB-6085-D1ED-CA60-CC3A5F4546EB}"/>
              </a:ext>
            </a:extLst>
          </p:cNvPr>
          <p:cNvSpPr/>
          <p:nvPr/>
        </p:nvSpPr>
        <p:spPr>
          <a:xfrm rot="9167419">
            <a:off x="9139303" y="-4282606"/>
            <a:ext cx="1456223" cy="6085617"/>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580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761"/>
        </a:solidFill>
        <a:effectLst/>
      </p:bgPr>
    </p:bg>
    <p:spTree>
      <p:nvGrpSpPr>
        <p:cNvPr id="1" name=""/>
        <p:cNvGrpSpPr/>
        <p:nvPr/>
      </p:nvGrpSpPr>
      <p:grpSpPr>
        <a:xfrm>
          <a:off x="0" y="0"/>
          <a:ext cx="0" cy="0"/>
          <a:chOff x="0" y="0"/>
          <a:chExt cx="0" cy="0"/>
        </a:xfrm>
      </p:grpSpPr>
      <p:pic>
        <p:nvPicPr>
          <p:cNvPr id="7" name="Picture 6" descr="A poster of a person talking to another person&#10;&#10;Description automatically generated">
            <a:extLst>
              <a:ext uri="{FF2B5EF4-FFF2-40B4-BE49-F238E27FC236}">
                <a16:creationId xmlns:a16="http://schemas.microsoft.com/office/drawing/2014/main" id="{98E2F87B-B92D-267B-91A7-8ABAB075D58A}"/>
              </a:ext>
            </a:extLst>
          </p:cNvPr>
          <p:cNvPicPr>
            <a:picLocks noChangeAspect="1"/>
          </p:cNvPicPr>
          <p:nvPr/>
        </p:nvPicPr>
        <p:blipFill rotWithShape="1">
          <a:blip r:embed="rId2"/>
          <a:srcRect t="77407" r="85833"/>
          <a:stretch/>
        </p:blipFill>
        <p:spPr>
          <a:xfrm>
            <a:off x="0" y="3645274"/>
            <a:ext cx="3581400" cy="3212726"/>
          </a:xfrm>
          <a:prstGeom prst="rect">
            <a:avLst/>
          </a:prstGeom>
        </p:spPr>
      </p:pic>
      <p:sp>
        <p:nvSpPr>
          <p:cNvPr id="8" name="Rectangle: Rounded Corners 7">
            <a:extLst>
              <a:ext uri="{FF2B5EF4-FFF2-40B4-BE49-F238E27FC236}">
                <a16:creationId xmlns:a16="http://schemas.microsoft.com/office/drawing/2014/main" id="{36F8E2D2-5FA4-BDD4-7818-D9DBEEECAD7F}"/>
              </a:ext>
            </a:extLst>
          </p:cNvPr>
          <p:cNvSpPr/>
          <p:nvPr/>
        </p:nvSpPr>
        <p:spPr>
          <a:xfrm>
            <a:off x="2955822" y="2488074"/>
            <a:ext cx="5741511" cy="1881852"/>
          </a:xfrm>
          <a:prstGeom prst="roundRect">
            <a:avLst/>
          </a:prstGeom>
          <a:solidFill>
            <a:srgbClr val="FF55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y-GB" sz="4400" b="1" dirty="0">
                <a:effectLst/>
                <a:latin typeface="Cera Pro" panose="00000500000000000000" pitchFamily="50" charset="0"/>
                <a:ea typeface="Calibri" panose="020F0502020204030204" pitchFamily="34" charset="0"/>
                <a:cs typeface="Arial" panose="020B0604020202020204" pitchFamily="34" charset="0"/>
              </a:rPr>
              <a:t>BETH YW CELLWAIR?</a:t>
            </a:r>
            <a:endParaRPr lang="en-GB" sz="4400" b="1" dirty="0">
              <a:latin typeface="Cera Round Pro" panose="00000500000000000000" pitchFamily="50" charset="0"/>
            </a:endParaRPr>
          </a:p>
        </p:txBody>
      </p:sp>
      <p:pic>
        <p:nvPicPr>
          <p:cNvPr id="10" name="Picture 9" descr="A poster of a person talking to another person&#10;&#10;Description automatically generated">
            <a:extLst>
              <a:ext uri="{FF2B5EF4-FFF2-40B4-BE49-F238E27FC236}">
                <a16:creationId xmlns:a16="http://schemas.microsoft.com/office/drawing/2014/main" id="{BB1F9544-0896-3769-295B-0C9D6B1E1EEC}"/>
              </a:ext>
            </a:extLst>
          </p:cNvPr>
          <p:cNvPicPr>
            <a:picLocks noChangeAspect="1"/>
          </p:cNvPicPr>
          <p:nvPr/>
        </p:nvPicPr>
        <p:blipFill rotWithShape="1">
          <a:blip r:embed="rId2"/>
          <a:srcRect t="77407" r="85833"/>
          <a:stretch/>
        </p:blipFill>
        <p:spPr>
          <a:xfrm rot="5400000">
            <a:off x="-88900" y="88900"/>
            <a:ext cx="1727200" cy="1549400"/>
          </a:xfrm>
          <a:prstGeom prst="rect">
            <a:avLst/>
          </a:prstGeom>
        </p:spPr>
      </p:pic>
      <p:sp>
        <p:nvSpPr>
          <p:cNvPr id="5" name="TextBox 4">
            <a:extLst>
              <a:ext uri="{FF2B5EF4-FFF2-40B4-BE49-F238E27FC236}">
                <a16:creationId xmlns:a16="http://schemas.microsoft.com/office/drawing/2014/main" id="{6BDBBBCE-05D3-B189-4748-68A112B5A2F0}"/>
              </a:ext>
            </a:extLst>
          </p:cNvPr>
          <p:cNvSpPr txBox="1"/>
          <p:nvPr/>
        </p:nvSpPr>
        <p:spPr>
          <a:xfrm rot="1472625">
            <a:off x="8293548" y="1389040"/>
            <a:ext cx="6537960" cy="7725192"/>
          </a:xfrm>
          <a:prstGeom prst="rect">
            <a:avLst/>
          </a:prstGeom>
          <a:noFill/>
        </p:spPr>
        <p:txBody>
          <a:bodyPr wrap="square">
            <a:spAutoFit/>
          </a:bodyPr>
          <a:lstStyle/>
          <a:p>
            <a:r>
              <a:rPr lang="en-GB" sz="49600" b="1" dirty="0">
                <a:solidFill>
                  <a:srgbClr val="FF557A"/>
                </a:solidFill>
                <a:latin typeface="Aptos Black" panose="020F0502020204030204" pitchFamily="34" charset="0"/>
              </a:rPr>
              <a:t>?</a:t>
            </a:r>
          </a:p>
        </p:txBody>
      </p:sp>
    </p:spTree>
    <p:extLst>
      <p:ext uri="{BB962C8B-B14F-4D97-AF65-F5344CB8AC3E}">
        <p14:creationId xmlns:p14="http://schemas.microsoft.com/office/powerpoint/2010/main" val="3451526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769773" y="-1748457"/>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1A1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202419" y="1905506"/>
            <a:ext cx="9489585" cy="3046988"/>
          </a:xfrm>
          <a:prstGeom prst="rect">
            <a:avLst/>
          </a:prstGeom>
          <a:noFill/>
        </p:spPr>
        <p:txBody>
          <a:bodyPr wrap="square">
            <a:spAutoFit/>
          </a:bodyPr>
          <a:lstStyle/>
          <a:p>
            <a:pPr algn="ct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Mae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cellwair </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yn rhyngweithio cymdeithasol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diniwed </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sy'n digwydd rhwng ffrindiau. Wrth gellwair, byddant yn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pryfocio </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ei gilydd neu’n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gwneud hwyl am ben ei gilydd</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 Gall hynny ddigwydd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rhwng dau ffrind</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 ond mae’n digwydd yn fwy cyffredin </a:t>
            </a:r>
            <a:r>
              <a:rPr lang="cy-GB" sz="32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ymhlith grwpiau o ffrindiau</a:t>
            </a:r>
            <a:r>
              <a:rPr lang="cy-GB" sz="32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a:t>
            </a:r>
            <a:endParaRPr lang="en-US" sz="3200" dirty="0">
              <a:solidFill>
                <a:schemeClr val="bg1"/>
              </a:solidFill>
              <a:latin typeface="Cera Round Pro" panose="00000500000000000000" pitchFamily="50"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301428" y="1125608"/>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497106" y="3366655"/>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4053021" y="-1423644"/>
            <a:ext cx="945144" cy="5274020"/>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326657" y="905375"/>
            <a:ext cx="8266814" cy="584775"/>
          </a:xfrm>
          <a:prstGeom prst="rect">
            <a:avLst/>
          </a:prstGeom>
          <a:noFill/>
        </p:spPr>
        <p:txBody>
          <a:bodyPr wrap="square">
            <a:spAutoFit/>
          </a:bodyPr>
          <a:lstStyle/>
          <a:p>
            <a:pPr algn="ctr"/>
            <a:r>
              <a:rPr lang="cy-GB" sz="32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Mae cellwair yn...</a:t>
            </a:r>
            <a:endParaRPr lang="en-US" sz="32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2348622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7DB65-9C45-7FDD-1ECC-0DA8EB04F501}"/>
              </a:ext>
            </a:extLst>
          </p:cNvPr>
          <p:cNvSpPr/>
          <p:nvPr/>
        </p:nvSpPr>
        <p:spPr>
          <a:xfrm>
            <a:off x="6096000" y="3845128"/>
            <a:ext cx="1346200" cy="17428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0F469EB-5F74-E420-5429-4283C29632E8}"/>
              </a:ext>
            </a:extLst>
          </p:cNvPr>
          <p:cNvPicPr>
            <a:picLocks noChangeAspect="1"/>
          </p:cNvPicPr>
          <p:nvPr/>
        </p:nvPicPr>
        <p:blipFill rotWithShape="1">
          <a:blip r:embed="rId3"/>
          <a:srcRect l="39062" t="44444" r="53125" b="30142"/>
          <a:stretch/>
        </p:blipFill>
        <p:spPr>
          <a:xfrm>
            <a:off x="6915362" y="1159651"/>
            <a:ext cx="787141" cy="1440300"/>
          </a:xfrm>
          <a:prstGeom prst="rect">
            <a:avLst/>
          </a:prstGeom>
        </p:spPr>
      </p:pic>
      <p:sp>
        <p:nvSpPr>
          <p:cNvPr id="22" name="Rounded Rectangle 16">
            <a:extLst>
              <a:ext uri="{FF2B5EF4-FFF2-40B4-BE49-F238E27FC236}">
                <a16:creationId xmlns:a16="http://schemas.microsoft.com/office/drawing/2014/main" id="{17E810B6-5230-9202-9390-B8FE767E6E6F}"/>
              </a:ext>
            </a:extLst>
          </p:cNvPr>
          <p:cNvSpPr/>
          <p:nvPr/>
        </p:nvSpPr>
        <p:spPr>
          <a:xfrm rot="7017022">
            <a:off x="1733224" y="2940693"/>
            <a:ext cx="2766606" cy="8755700"/>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16">
            <a:extLst>
              <a:ext uri="{FF2B5EF4-FFF2-40B4-BE49-F238E27FC236}">
                <a16:creationId xmlns:a16="http://schemas.microsoft.com/office/drawing/2014/main" id="{7F35A399-E8BA-9B6E-E917-B46B2F38B673}"/>
              </a:ext>
            </a:extLst>
          </p:cNvPr>
          <p:cNvSpPr/>
          <p:nvPr/>
        </p:nvSpPr>
        <p:spPr>
          <a:xfrm rot="7505260">
            <a:off x="9506144" y="-3430504"/>
            <a:ext cx="2271692" cy="5727165"/>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16">
            <a:extLst>
              <a:ext uri="{FF2B5EF4-FFF2-40B4-BE49-F238E27FC236}">
                <a16:creationId xmlns:a16="http://schemas.microsoft.com/office/drawing/2014/main" id="{1C11D27E-1A03-68BA-18CA-DECC6DFFEB2F}"/>
              </a:ext>
            </a:extLst>
          </p:cNvPr>
          <p:cNvSpPr/>
          <p:nvPr/>
        </p:nvSpPr>
        <p:spPr>
          <a:xfrm rot="5400000">
            <a:off x="2414434" y="-143925"/>
            <a:ext cx="1928916" cy="6471975"/>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20391438-47D0-2CFD-40FB-A0A5CFE73B29}"/>
              </a:ext>
            </a:extLst>
          </p:cNvPr>
          <p:cNvSpPr txBox="1"/>
          <p:nvPr/>
        </p:nvSpPr>
        <p:spPr>
          <a:xfrm>
            <a:off x="278543" y="2494278"/>
            <a:ext cx="6172730" cy="1384995"/>
          </a:xfrm>
          <a:prstGeom prst="rect">
            <a:avLst/>
          </a:prstGeom>
          <a:noFill/>
        </p:spPr>
        <p:txBody>
          <a:bodyPr wrap="square" rtlCol="0">
            <a:spAutoFit/>
          </a:bodyPr>
          <a:lstStyle/>
          <a:p>
            <a:pPr algn="ctr"/>
            <a:r>
              <a:rPr lang="cy-GB" sz="42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Dewch i ni wneud sŵn am fwlio!</a:t>
            </a:r>
            <a:endParaRPr lang="en-GB" sz="4200" b="1" dirty="0">
              <a:solidFill>
                <a:schemeClr val="bg1"/>
              </a:solidFill>
              <a:latin typeface="Cera Round Pro" panose="00000500000000000000" pitchFamily="50" charset="0"/>
            </a:endParaRPr>
          </a:p>
        </p:txBody>
      </p:sp>
      <p:pic>
        <p:nvPicPr>
          <p:cNvPr id="52" name="Picture 51">
            <a:extLst>
              <a:ext uri="{FF2B5EF4-FFF2-40B4-BE49-F238E27FC236}">
                <a16:creationId xmlns:a16="http://schemas.microsoft.com/office/drawing/2014/main" id="{0C14A1AA-D635-2714-98B5-B8D1FF79F0F8}"/>
              </a:ext>
            </a:extLst>
          </p:cNvPr>
          <p:cNvPicPr>
            <a:picLocks noChangeAspect="1"/>
          </p:cNvPicPr>
          <p:nvPr/>
        </p:nvPicPr>
        <p:blipFill rotWithShape="1">
          <a:blip r:embed="rId3"/>
          <a:srcRect l="39062" t="44444" r="53125" b="30142"/>
          <a:stretch/>
        </p:blipFill>
        <p:spPr>
          <a:xfrm>
            <a:off x="6883669" y="2855127"/>
            <a:ext cx="787141" cy="1440300"/>
          </a:xfrm>
          <a:prstGeom prst="rect">
            <a:avLst/>
          </a:prstGeom>
        </p:spPr>
      </p:pic>
      <p:pic>
        <p:nvPicPr>
          <p:cNvPr id="53" name="Picture 52">
            <a:extLst>
              <a:ext uri="{FF2B5EF4-FFF2-40B4-BE49-F238E27FC236}">
                <a16:creationId xmlns:a16="http://schemas.microsoft.com/office/drawing/2014/main" id="{E598113A-474B-C5E0-0310-5A7F39B2E8AC}"/>
              </a:ext>
            </a:extLst>
          </p:cNvPr>
          <p:cNvPicPr>
            <a:picLocks noChangeAspect="1"/>
          </p:cNvPicPr>
          <p:nvPr/>
        </p:nvPicPr>
        <p:blipFill rotWithShape="1">
          <a:blip r:embed="rId3"/>
          <a:srcRect l="39062" t="44444" r="53125" b="30142"/>
          <a:stretch/>
        </p:blipFill>
        <p:spPr>
          <a:xfrm>
            <a:off x="6878115" y="4938581"/>
            <a:ext cx="787141" cy="1440300"/>
          </a:xfrm>
          <a:prstGeom prst="rect">
            <a:avLst/>
          </a:prstGeom>
        </p:spPr>
      </p:pic>
      <p:sp>
        <p:nvSpPr>
          <p:cNvPr id="55" name="TextBox 54">
            <a:extLst>
              <a:ext uri="{FF2B5EF4-FFF2-40B4-BE49-F238E27FC236}">
                <a16:creationId xmlns:a16="http://schemas.microsoft.com/office/drawing/2014/main" id="{C3666E5B-BBBD-5A08-4F07-3081C4306384}"/>
              </a:ext>
            </a:extLst>
          </p:cNvPr>
          <p:cNvSpPr txBox="1"/>
          <p:nvPr/>
        </p:nvSpPr>
        <p:spPr>
          <a:xfrm>
            <a:off x="7536909" y="1159713"/>
            <a:ext cx="4805297" cy="461665"/>
          </a:xfrm>
          <a:prstGeom prst="rect">
            <a:avLst/>
          </a:prstGeom>
          <a:noFill/>
        </p:spPr>
        <p:txBody>
          <a:bodyPr wrap="square" rtlCol="0">
            <a:spAutoFit/>
          </a:bodyPr>
          <a:lstStyle/>
          <a:p>
            <a:r>
              <a:rPr lang="cy-GB" sz="2400" b="1" dirty="0">
                <a:solidFill>
                  <a:srgbClr val="FF557A"/>
                </a:solidFill>
                <a:latin typeface="Cera Pro" panose="00000500000000000000" pitchFamily="50" charset="0"/>
                <a:ea typeface="Calibri" panose="020F0502020204030204" pitchFamily="34" charset="0"/>
                <a:cs typeface="Arial" panose="020B0604020202020204" pitchFamily="34" charset="0"/>
              </a:rPr>
              <a:t>Codwch eich llais!</a:t>
            </a:r>
            <a:endParaRPr lang="en-US" sz="2400" b="1" dirty="0">
              <a:solidFill>
                <a:srgbClr val="FF557A"/>
              </a:solidFill>
              <a:latin typeface="Cera Round Pro" panose="00000500000000000000" pitchFamily="50" charset="0"/>
              <a:cs typeface="Arial" panose="020B0604020202020204" pitchFamily="34" charset="0"/>
            </a:endParaRPr>
          </a:p>
        </p:txBody>
      </p:sp>
      <p:sp>
        <p:nvSpPr>
          <p:cNvPr id="56" name="TextBox 55">
            <a:extLst>
              <a:ext uri="{FF2B5EF4-FFF2-40B4-BE49-F238E27FC236}">
                <a16:creationId xmlns:a16="http://schemas.microsoft.com/office/drawing/2014/main" id="{97271AFA-2621-A6A1-77DC-6277B95434E0}"/>
              </a:ext>
            </a:extLst>
          </p:cNvPr>
          <p:cNvSpPr txBox="1"/>
          <p:nvPr/>
        </p:nvSpPr>
        <p:spPr>
          <a:xfrm>
            <a:off x="7442200" y="1550401"/>
            <a:ext cx="4424346" cy="1077218"/>
          </a:xfrm>
          <a:prstGeom prst="rect">
            <a:avLst/>
          </a:prstGeom>
          <a:noFill/>
        </p:spPr>
        <p:txBody>
          <a:bodyPr wrap="square" rtlCol="0">
            <a:spAutoFit/>
          </a:bodyPr>
          <a:lstStyle/>
          <a:p>
            <a:r>
              <a:rPr lang="cy-GB" sz="1600" dirty="0">
                <a:solidFill>
                  <a:srgbClr val="1B1761"/>
                </a:solidFill>
                <a:latin typeface="Cera Pro" panose="00000500000000000000" pitchFamily="50" charset="0"/>
                <a:ea typeface="Calibri" panose="020F0502020204030204" pitchFamily="34" charset="0"/>
                <a:cs typeface="Arial" panose="020B0604020202020204" pitchFamily="34" charset="0"/>
              </a:rPr>
              <a:t>Os gwelwch chi rywbeth, dywedwch rywbeth! Dywedwch dydy hyn ddim yn iawn, dywedwch stopia! Fel y crybwyllir yn y fideo, gall codi llais olygu gofyn cwestiynau. </a:t>
            </a:r>
            <a:endParaRPr lang="en-US" sz="1600" dirty="0">
              <a:solidFill>
                <a:srgbClr val="1B1761"/>
              </a:solidFill>
              <a:latin typeface="Cera Round Pro" panose="00000500000000000000" pitchFamily="50" charset="0"/>
            </a:endParaRPr>
          </a:p>
        </p:txBody>
      </p:sp>
      <p:sp>
        <p:nvSpPr>
          <p:cNvPr id="57" name="TextBox 56">
            <a:extLst>
              <a:ext uri="{FF2B5EF4-FFF2-40B4-BE49-F238E27FC236}">
                <a16:creationId xmlns:a16="http://schemas.microsoft.com/office/drawing/2014/main" id="{BC2DF9C8-3CD2-BA72-A2D1-52CE16839132}"/>
              </a:ext>
            </a:extLst>
          </p:cNvPr>
          <p:cNvSpPr txBox="1"/>
          <p:nvPr/>
        </p:nvSpPr>
        <p:spPr>
          <a:xfrm>
            <a:off x="7497517" y="2888706"/>
            <a:ext cx="4805297" cy="461665"/>
          </a:xfrm>
          <a:prstGeom prst="rect">
            <a:avLst/>
          </a:prstGeom>
          <a:noFill/>
        </p:spPr>
        <p:txBody>
          <a:bodyPr wrap="square" rtlCol="0">
            <a:spAutoFit/>
          </a:bodyPr>
          <a:lstStyle/>
          <a:p>
            <a:r>
              <a:rPr lang="cy-GB" sz="2400" b="1" dirty="0">
                <a:solidFill>
                  <a:srgbClr val="FF557A"/>
                </a:solidFill>
                <a:latin typeface="Cera Pro" panose="00000500000000000000" pitchFamily="50" charset="0"/>
                <a:ea typeface="Calibri" panose="020F0502020204030204" pitchFamily="34" charset="0"/>
                <a:cs typeface="Arial" panose="020B0604020202020204" pitchFamily="34" charset="0"/>
              </a:rPr>
              <a:t>Byddwch yn gefnogol! </a:t>
            </a:r>
            <a:endParaRPr lang="en-US" sz="2400" b="1" dirty="0">
              <a:solidFill>
                <a:srgbClr val="FF557A"/>
              </a:solidFill>
              <a:latin typeface="Cera Round Pro" panose="00000500000000000000" pitchFamily="50" charset="0"/>
              <a:cs typeface="Arial" panose="020B0604020202020204" pitchFamily="34" charset="0"/>
            </a:endParaRPr>
          </a:p>
        </p:txBody>
      </p:sp>
      <p:sp>
        <p:nvSpPr>
          <p:cNvPr id="58" name="TextBox 57">
            <a:extLst>
              <a:ext uri="{FF2B5EF4-FFF2-40B4-BE49-F238E27FC236}">
                <a16:creationId xmlns:a16="http://schemas.microsoft.com/office/drawing/2014/main" id="{476BB79A-2376-39A9-017D-21E4B1E122F5}"/>
              </a:ext>
            </a:extLst>
          </p:cNvPr>
          <p:cNvSpPr txBox="1"/>
          <p:nvPr/>
        </p:nvSpPr>
        <p:spPr>
          <a:xfrm>
            <a:off x="7421248" y="3336563"/>
            <a:ext cx="4424346" cy="1569660"/>
          </a:xfrm>
          <a:prstGeom prst="rect">
            <a:avLst/>
          </a:prstGeom>
          <a:noFill/>
        </p:spPr>
        <p:txBody>
          <a:bodyPr wrap="square" rtlCol="0">
            <a:spAutoFit/>
          </a:bodyPr>
          <a:lstStyle/>
          <a:p>
            <a:r>
              <a:rPr lang="cy-GB" sz="1600" dirty="0">
                <a:solidFill>
                  <a:srgbClr val="1B1761"/>
                </a:solidFill>
                <a:latin typeface="Cera Pro" panose="00000500000000000000" pitchFamily="50" charset="0"/>
                <a:ea typeface="Calibri" panose="020F0502020204030204" pitchFamily="34" charset="0"/>
                <a:cs typeface="Arial" panose="020B0604020202020204" pitchFamily="34" charset="0"/>
              </a:rPr>
              <a:t>Pan fyddwch yn gweld rhywun yn cael eu bwlio, dywedwch wrthynt nad ydynt ar eu pen eu hunain. Holwch a ydynt yn iawn, gofynnwch a hoffent gael help gennych i ymdrin â hynny, neu dywedwch ‘helo’ – mor syml â hynny!</a:t>
            </a:r>
            <a:endParaRPr lang="en-US" sz="1600" dirty="0">
              <a:solidFill>
                <a:srgbClr val="1B1761"/>
              </a:solidFill>
              <a:latin typeface="Cera Round Pro" panose="00000500000000000000" pitchFamily="50" charset="0"/>
            </a:endParaRPr>
          </a:p>
        </p:txBody>
      </p:sp>
      <p:sp>
        <p:nvSpPr>
          <p:cNvPr id="59" name="TextBox 58">
            <a:extLst>
              <a:ext uri="{FF2B5EF4-FFF2-40B4-BE49-F238E27FC236}">
                <a16:creationId xmlns:a16="http://schemas.microsoft.com/office/drawing/2014/main" id="{1EABD545-3E16-E4E7-5D22-9AFE8234B1DD}"/>
              </a:ext>
            </a:extLst>
          </p:cNvPr>
          <p:cNvSpPr txBox="1"/>
          <p:nvPr/>
        </p:nvSpPr>
        <p:spPr>
          <a:xfrm>
            <a:off x="7480955" y="4938581"/>
            <a:ext cx="4805297" cy="830997"/>
          </a:xfrm>
          <a:prstGeom prst="rect">
            <a:avLst/>
          </a:prstGeom>
          <a:noFill/>
        </p:spPr>
        <p:txBody>
          <a:bodyPr wrap="square" rtlCol="0">
            <a:spAutoFit/>
          </a:bodyPr>
          <a:lstStyle/>
          <a:p>
            <a:r>
              <a:rPr lang="cy-GB" sz="2400" b="1" dirty="0">
                <a:solidFill>
                  <a:srgbClr val="FF557A"/>
                </a:solidFill>
                <a:latin typeface="Cera Round Pro" panose="00000500000000000000" pitchFamily="50" charset="0"/>
                <a:ea typeface="Calibri" panose="020F0502020204030204" pitchFamily="34" charset="0"/>
                <a:cs typeface="Arial" panose="020B0604020202020204" pitchFamily="34" charset="0"/>
              </a:rPr>
              <a:t>Dywedwch wrth oedolyn dibynadwy </a:t>
            </a:r>
            <a:endParaRPr lang="en-US" sz="2400" b="1" dirty="0">
              <a:solidFill>
                <a:srgbClr val="FF557A"/>
              </a:solidFill>
              <a:latin typeface="Cera Round Pro" panose="00000500000000000000" pitchFamily="50" charset="0"/>
              <a:cs typeface="Arial" panose="020B0604020202020204" pitchFamily="34" charset="0"/>
            </a:endParaRPr>
          </a:p>
        </p:txBody>
      </p:sp>
      <p:sp>
        <p:nvSpPr>
          <p:cNvPr id="60" name="TextBox 59">
            <a:extLst>
              <a:ext uri="{FF2B5EF4-FFF2-40B4-BE49-F238E27FC236}">
                <a16:creationId xmlns:a16="http://schemas.microsoft.com/office/drawing/2014/main" id="{96B6C511-E806-2F99-72A4-F1F6F1DF65BD}"/>
              </a:ext>
            </a:extLst>
          </p:cNvPr>
          <p:cNvSpPr txBox="1"/>
          <p:nvPr/>
        </p:nvSpPr>
        <p:spPr>
          <a:xfrm>
            <a:off x="7480955" y="5698287"/>
            <a:ext cx="4424346" cy="1077218"/>
          </a:xfrm>
          <a:prstGeom prst="rect">
            <a:avLst/>
          </a:prstGeom>
          <a:noFill/>
        </p:spPr>
        <p:txBody>
          <a:bodyPr wrap="square" rtlCol="0">
            <a:spAutoFit/>
          </a:bodyPr>
          <a:lstStyle/>
          <a:p>
            <a:r>
              <a:rPr lang="cy-GB" sz="1600" dirty="0">
                <a:solidFill>
                  <a:srgbClr val="1B1761"/>
                </a:solidFill>
                <a:latin typeface="Cera Pro" panose="00000500000000000000" pitchFamily="50" charset="0"/>
                <a:ea typeface="Calibri" panose="020F0502020204030204" pitchFamily="34" charset="0"/>
                <a:cs typeface="Arial" panose="020B0604020202020204" pitchFamily="34" charset="0"/>
              </a:rPr>
              <a:t>Bydd yn bwysig bob amser hysbysu oedolyn am y pethau sy’n digwydd. Dywedwch wrthynt beth rydych chi wedi’i weld neu wedi’i glywed. Maent ar gael i helpu!</a:t>
            </a:r>
            <a:endParaRPr lang="en-US" sz="1600" dirty="0">
              <a:solidFill>
                <a:srgbClr val="1B1761"/>
              </a:solidFill>
              <a:latin typeface="Cera Round Pro" panose="00000500000000000000" pitchFamily="50" charset="0"/>
            </a:endParaRPr>
          </a:p>
        </p:txBody>
      </p:sp>
      <p:sp>
        <p:nvSpPr>
          <p:cNvPr id="61" name="Rounded Rectangle 16">
            <a:extLst>
              <a:ext uri="{FF2B5EF4-FFF2-40B4-BE49-F238E27FC236}">
                <a16:creationId xmlns:a16="http://schemas.microsoft.com/office/drawing/2014/main" id="{FAB6807B-3153-BF58-3984-DAB7CEC88BF6}"/>
              </a:ext>
            </a:extLst>
          </p:cNvPr>
          <p:cNvSpPr/>
          <p:nvPr/>
        </p:nvSpPr>
        <p:spPr>
          <a:xfrm rot="12383913">
            <a:off x="3422296" y="5754232"/>
            <a:ext cx="430661" cy="27856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16">
            <a:extLst>
              <a:ext uri="{FF2B5EF4-FFF2-40B4-BE49-F238E27FC236}">
                <a16:creationId xmlns:a16="http://schemas.microsoft.com/office/drawing/2014/main" id="{F154C455-1CA5-BA94-8038-2FA2478043DF}"/>
              </a:ext>
            </a:extLst>
          </p:cNvPr>
          <p:cNvSpPr/>
          <p:nvPr/>
        </p:nvSpPr>
        <p:spPr>
          <a:xfrm rot="11529717">
            <a:off x="4328553" y="5621580"/>
            <a:ext cx="430661" cy="27856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9E8CC0C-053E-5277-643F-83F3680B0097}"/>
              </a:ext>
            </a:extLst>
          </p:cNvPr>
          <p:cNvSpPr txBox="1"/>
          <p:nvPr/>
        </p:nvSpPr>
        <p:spPr>
          <a:xfrm>
            <a:off x="332761" y="193654"/>
            <a:ext cx="7664984" cy="1446550"/>
          </a:xfrm>
          <a:prstGeom prst="rect">
            <a:avLst/>
          </a:prstGeom>
          <a:noFill/>
        </p:spPr>
        <p:txBody>
          <a:bodyPr wrap="square" rtlCol="0">
            <a:spAutoFit/>
          </a:bodyPr>
          <a:lstStyle/>
          <a:p>
            <a:r>
              <a:rPr lang="cy-GB" sz="4400" b="1" dirty="0">
                <a:solidFill>
                  <a:srgbClr val="1B1761"/>
                </a:solidFill>
                <a:effectLst/>
                <a:latin typeface="Cera Round Pro" panose="00000500000000000000" pitchFamily="50" charset="0"/>
                <a:ea typeface="Calibri" panose="020F0502020204030204" pitchFamily="34" charset="0"/>
                <a:cs typeface="Arial" panose="020B0604020202020204" pitchFamily="34" charset="0"/>
              </a:rPr>
              <a:t>Beth allwch chi ei wneud nawr?</a:t>
            </a:r>
            <a:r>
              <a:rPr lang="en-GB" sz="4400" b="1" dirty="0">
                <a:solidFill>
                  <a:srgbClr val="1B1761"/>
                </a:solidFill>
                <a:latin typeface="Cera Round Pro" panose="00000500000000000000" pitchFamily="50" charset="0"/>
              </a:rPr>
              <a:t> </a:t>
            </a:r>
          </a:p>
        </p:txBody>
      </p:sp>
    </p:spTree>
    <p:extLst>
      <p:ext uri="{BB962C8B-B14F-4D97-AF65-F5344CB8AC3E}">
        <p14:creationId xmlns:p14="http://schemas.microsoft.com/office/powerpoint/2010/main" val="304647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6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761"/>
        </a:solidFill>
        <a:effectLst/>
      </p:bgPr>
    </p:bg>
    <p:spTree>
      <p:nvGrpSpPr>
        <p:cNvPr id="1" name=""/>
        <p:cNvGrpSpPr/>
        <p:nvPr/>
      </p:nvGrpSpPr>
      <p:grpSpPr>
        <a:xfrm>
          <a:off x="0" y="0"/>
          <a:ext cx="0" cy="0"/>
          <a:chOff x="0" y="0"/>
          <a:chExt cx="0" cy="0"/>
        </a:xfrm>
      </p:grpSpPr>
      <p:pic>
        <p:nvPicPr>
          <p:cNvPr id="2" name="Picture 1" descr="A poster of a person talking to another person&#10;&#10;Description automatically generated">
            <a:extLst>
              <a:ext uri="{FF2B5EF4-FFF2-40B4-BE49-F238E27FC236}">
                <a16:creationId xmlns:a16="http://schemas.microsoft.com/office/drawing/2014/main" id="{D8BE3440-750B-D291-33D6-96CD132E3E48}"/>
              </a:ext>
            </a:extLst>
          </p:cNvPr>
          <p:cNvPicPr>
            <a:picLocks noChangeAspect="1"/>
          </p:cNvPicPr>
          <p:nvPr/>
        </p:nvPicPr>
        <p:blipFill rotWithShape="1">
          <a:blip r:embed="rId2"/>
          <a:srcRect l="58333" r="34271" b="65741"/>
          <a:stretch/>
        </p:blipFill>
        <p:spPr>
          <a:xfrm>
            <a:off x="10960100" y="0"/>
            <a:ext cx="1231900" cy="3209881"/>
          </a:xfrm>
          <a:prstGeom prst="rect">
            <a:avLst/>
          </a:prstGeom>
        </p:spPr>
      </p:pic>
      <p:pic>
        <p:nvPicPr>
          <p:cNvPr id="3" name="Picture 2" descr="A poster of a person talking to another person&#10;&#10;Description automatically generated">
            <a:extLst>
              <a:ext uri="{FF2B5EF4-FFF2-40B4-BE49-F238E27FC236}">
                <a16:creationId xmlns:a16="http://schemas.microsoft.com/office/drawing/2014/main" id="{07D3CDB8-3689-F14E-7564-7378705697AB}"/>
              </a:ext>
            </a:extLst>
          </p:cNvPr>
          <p:cNvPicPr>
            <a:picLocks noChangeAspect="1"/>
          </p:cNvPicPr>
          <p:nvPr/>
        </p:nvPicPr>
        <p:blipFill rotWithShape="1">
          <a:blip r:embed="rId2"/>
          <a:srcRect t="77407" r="85833"/>
          <a:stretch/>
        </p:blipFill>
        <p:spPr>
          <a:xfrm rot="5400000">
            <a:off x="-88900" y="88900"/>
            <a:ext cx="1727200" cy="1549400"/>
          </a:xfrm>
          <a:prstGeom prst="rect">
            <a:avLst/>
          </a:prstGeom>
        </p:spPr>
      </p:pic>
      <p:sp>
        <p:nvSpPr>
          <p:cNvPr id="12" name="Rounded Rectangle 16">
            <a:extLst>
              <a:ext uri="{FF2B5EF4-FFF2-40B4-BE49-F238E27FC236}">
                <a16:creationId xmlns:a16="http://schemas.microsoft.com/office/drawing/2014/main" id="{07057DF8-0FF8-7B9B-A101-1F8ADB69625A}"/>
              </a:ext>
            </a:extLst>
          </p:cNvPr>
          <p:cNvSpPr/>
          <p:nvPr/>
        </p:nvSpPr>
        <p:spPr>
          <a:xfrm rot="5400000">
            <a:off x="5239676"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6">
            <a:extLst>
              <a:ext uri="{FF2B5EF4-FFF2-40B4-BE49-F238E27FC236}">
                <a16:creationId xmlns:a16="http://schemas.microsoft.com/office/drawing/2014/main" id="{C61F931C-8543-FFB0-0380-3BB5DF6753E0}"/>
              </a:ext>
            </a:extLst>
          </p:cNvPr>
          <p:cNvSpPr/>
          <p:nvPr/>
        </p:nvSpPr>
        <p:spPr>
          <a:xfrm rot="5400000">
            <a:off x="8981149"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6">
            <a:extLst>
              <a:ext uri="{FF2B5EF4-FFF2-40B4-BE49-F238E27FC236}">
                <a16:creationId xmlns:a16="http://schemas.microsoft.com/office/drawing/2014/main" id="{17F49C65-A38F-7513-ABE7-251C26EF9E0D}"/>
              </a:ext>
            </a:extLst>
          </p:cNvPr>
          <p:cNvSpPr/>
          <p:nvPr/>
        </p:nvSpPr>
        <p:spPr>
          <a:xfrm rot="5400000">
            <a:off x="1546284"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E623857-C552-3988-EBAB-BDA255F9CDA7}"/>
              </a:ext>
            </a:extLst>
          </p:cNvPr>
          <p:cNvSpPr txBox="1"/>
          <p:nvPr/>
        </p:nvSpPr>
        <p:spPr>
          <a:xfrm>
            <a:off x="552960" y="5176432"/>
            <a:ext cx="2853170" cy="830997"/>
          </a:xfrm>
          <a:prstGeom prst="rect">
            <a:avLst/>
          </a:prstGeom>
          <a:noFill/>
        </p:spPr>
        <p:txBody>
          <a:bodyPr wrap="square" rtlCol="0">
            <a:spAutoFit/>
          </a:bodyPr>
          <a:lstStyle/>
          <a:p>
            <a:pPr algn="ctr"/>
            <a:r>
              <a:rPr lang="cy-GB" sz="2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Enw’r aelod o staff yma</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5" name="TextBox 14">
            <a:extLst>
              <a:ext uri="{FF2B5EF4-FFF2-40B4-BE49-F238E27FC236}">
                <a16:creationId xmlns:a16="http://schemas.microsoft.com/office/drawing/2014/main" id="{F68BBC65-AB42-01A3-9C94-136A1549D0DD}"/>
              </a:ext>
            </a:extLst>
          </p:cNvPr>
          <p:cNvSpPr txBox="1"/>
          <p:nvPr/>
        </p:nvSpPr>
        <p:spPr>
          <a:xfrm>
            <a:off x="7987825" y="5154777"/>
            <a:ext cx="2853170" cy="830997"/>
          </a:xfrm>
          <a:prstGeom prst="rect">
            <a:avLst/>
          </a:prstGeom>
          <a:noFill/>
        </p:spPr>
        <p:txBody>
          <a:bodyPr wrap="square" rtlCol="0">
            <a:spAutoFit/>
          </a:bodyPr>
          <a:lstStyle/>
          <a:p>
            <a:pPr algn="ctr"/>
            <a:r>
              <a:rPr lang="cy-GB" sz="2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Enw’r aelod o staff yma</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6" name="TextBox 15">
            <a:extLst>
              <a:ext uri="{FF2B5EF4-FFF2-40B4-BE49-F238E27FC236}">
                <a16:creationId xmlns:a16="http://schemas.microsoft.com/office/drawing/2014/main" id="{AE59F194-575C-E97D-A25C-41F3C3CD31E1}"/>
              </a:ext>
            </a:extLst>
          </p:cNvPr>
          <p:cNvSpPr txBox="1"/>
          <p:nvPr/>
        </p:nvSpPr>
        <p:spPr>
          <a:xfrm>
            <a:off x="4246352" y="5190302"/>
            <a:ext cx="2853170" cy="830997"/>
          </a:xfrm>
          <a:prstGeom prst="rect">
            <a:avLst/>
          </a:prstGeom>
          <a:noFill/>
        </p:spPr>
        <p:txBody>
          <a:bodyPr wrap="square" rtlCol="0">
            <a:spAutoFit/>
          </a:bodyPr>
          <a:lstStyle/>
          <a:p>
            <a:pPr algn="ctr"/>
            <a:r>
              <a:rPr lang="cy-GB" sz="2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Enw’r aelod o staff yma</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8" name="Rectangle 17">
            <a:extLst>
              <a:ext uri="{FF2B5EF4-FFF2-40B4-BE49-F238E27FC236}">
                <a16:creationId xmlns:a16="http://schemas.microsoft.com/office/drawing/2014/main" id="{59D80DA7-054F-220A-D0D0-4244663E9C7C}"/>
              </a:ext>
            </a:extLst>
          </p:cNvPr>
          <p:cNvSpPr/>
          <p:nvPr/>
        </p:nvSpPr>
        <p:spPr>
          <a:xfrm>
            <a:off x="849330" y="2254582"/>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9E0BDAD-A708-A301-A941-B5B9713B3649}"/>
              </a:ext>
            </a:extLst>
          </p:cNvPr>
          <p:cNvSpPr/>
          <p:nvPr/>
        </p:nvSpPr>
        <p:spPr>
          <a:xfrm>
            <a:off x="4481363" y="2255237"/>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940CCB2-647F-8CC0-8815-C32CD296EB17}"/>
              </a:ext>
            </a:extLst>
          </p:cNvPr>
          <p:cNvSpPr/>
          <p:nvPr/>
        </p:nvSpPr>
        <p:spPr>
          <a:xfrm>
            <a:off x="8145582" y="2271387"/>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Megaphone with solid fill">
            <a:extLst>
              <a:ext uri="{FF2B5EF4-FFF2-40B4-BE49-F238E27FC236}">
                <a16:creationId xmlns:a16="http://schemas.microsoft.com/office/drawing/2014/main" id="{D2ABFBDD-C2AA-A749-73FC-7639A7DA27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24907" y="1798037"/>
            <a:ext cx="914400" cy="914400"/>
          </a:xfrm>
          <a:prstGeom prst="rect">
            <a:avLst/>
          </a:prstGeom>
        </p:spPr>
      </p:pic>
      <p:pic>
        <p:nvPicPr>
          <p:cNvPr id="8" name="Graphic 7" descr="Megaphone with solid fill">
            <a:extLst>
              <a:ext uri="{FF2B5EF4-FFF2-40B4-BE49-F238E27FC236}">
                <a16:creationId xmlns:a16="http://schemas.microsoft.com/office/drawing/2014/main" id="{8ABCB146-66AC-7B19-7E93-FBC994FD57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45003" y="1798037"/>
            <a:ext cx="914400" cy="914400"/>
          </a:xfrm>
          <a:prstGeom prst="rect">
            <a:avLst/>
          </a:prstGeom>
        </p:spPr>
      </p:pic>
      <p:pic>
        <p:nvPicPr>
          <p:cNvPr id="10" name="Graphic 9" descr="Megaphone with solid fill">
            <a:extLst>
              <a:ext uri="{FF2B5EF4-FFF2-40B4-BE49-F238E27FC236}">
                <a16:creationId xmlns:a16="http://schemas.microsoft.com/office/drawing/2014/main" id="{AD436E7C-F443-89C2-F6E6-87BBF0B7BB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807" y="1814187"/>
            <a:ext cx="914400" cy="914400"/>
          </a:xfrm>
          <a:prstGeom prst="rect">
            <a:avLst/>
          </a:prstGeom>
        </p:spPr>
      </p:pic>
      <p:sp>
        <p:nvSpPr>
          <p:cNvPr id="22" name="TextBox 21">
            <a:extLst>
              <a:ext uri="{FF2B5EF4-FFF2-40B4-BE49-F238E27FC236}">
                <a16:creationId xmlns:a16="http://schemas.microsoft.com/office/drawing/2014/main" id="{FB1C7044-1C38-331D-DF8E-D35CDC8361BF}"/>
              </a:ext>
            </a:extLst>
          </p:cNvPr>
          <p:cNvSpPr txBox="1"/>
          <p:nvPr/>
        </p:nvSpPr>
        <p:spPr>
          <a:xfrm>
            <a:off x="692150" y="794627"/>
            <a:ext cx="10807700" cy="1446550"/>
          </a:xfrm>
          <a:prstGeom prst="rect">
            <a:avLst/>
          </a:prstGeom>
          <a:noFill/>
        </p:spPr>
        <p:txBody>
          <a:bodyPr wrap="square">
            <a:spAutoFit/>
          </a:bodyPr>
          <a:lstStyle/>
          <a:p>
            <a:pPr algn="ctr"/>
            <a:r>
              <a:rPr lang="cy-GB" sz="4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At bwy allwch chi droi i siarad yn yr ysgol?</a:t>
            </a:r>
            <a:endParaRPr lang="en-US" sz="44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4262558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25bce31e-210f-4595-b6f1-ad167b62b9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069515C4C01E4AB51222EDC3AFCB3B" ma:contentTypeVersion="12" ma:contentTypeDescription="Create a new document." ma:contentTypeScope="" ma:versionID="b732e9f9d94ac8fa5705c2a7aac645f5">
  <xsd:schema xmlns:xsd="http://www.w3.org/2001/XMLSchema" xmlns:xs="http://www.w3.org/2001/XMLSchema" xmlns:p="http://schemas.microsoft.com/office/2006/metadata/properties" xmlns:ns2="25bce31e-210f-4595-b6f1-ad167b62b966" xmlns:ns3="16ae49f3-829e-48a4-b770-42088e17cf9e" targetNamespace="http://schemas.microsoft.com/office/2006/metadata/properties" ma:root="true" ma:fieldsID="821c91d6c7bd34a821fa9129b496a4f1" ns2:_="" ns3:_="">
    <xsd:import namespace="25bce31e-210f-4595-b6f1-ad167b62b966"/>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bce31e-210f-4595-b6f1-ad167b62b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E91F16-DA71-40FA-962B-E675ABD2AB1B}">
  <ds:schemaRefs>
    <ds:schemaRef ds:uri="http://schemas.microsoft.com/office/2006/documentManagement/types"/>
    <ds:schemaRef ds:uri="http://www.w3.org/XML/1998/namespace"/>
    <ds:schemaRef ds:uri="http://schemas.openxmlformats.org/package/2006/metadata/core-properties"/>
    <ds:schemaRef ds:uri="25bce31e-210f-4595-b6f1-ad167b62b966"/>
    <ds:schemaRef ds:uri="http://purl.org/dc/dcmitype/"/>
    <ds:schemaRef ds:uri="http://purl.org/dc/terms/"/>
    <ds:schemaRef ds:uri="http://schemas.microsoft.com/office/infopath/2007/PartnerControls"/>
    <ds:schemaRef ds:uri="16ae49f3-829e-48a4-b770-42088e17cf9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A3BB3BB-2395-4D57-943D-B957BE3050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bce31e-210f-4595-b6f1-ad167b62b966"/>
    <ds:schemaRef ds:uri="16ae49f3-829e-48a4-b770-42088e17cf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6B6284-2AAC-415E-AC07-1845DE31DB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1775</TotalTime>
  <Words>643</Words>
  <Application>Microsoft Office PowerPoint</Application>
  <PresentationFormat>Widescreen</PresentationFormat>
  <Paragraphs>45</Paragraphs>
  <Slides>10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 Black</vt:lpstr>
      <vt:lpstr>Arial</vt:lpstr>
      <vt:lpstr>Calibri</vt:lpstr>
      <vt:lpstr>Calibri Light</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Aoife Nic Colaim</dc:creator>
  <cp:lastModifiedBy>Martha Evans</cp:lastModifiedBy>
  <cp:revision>39</cp:revision>
  <dcterms:created xsi:type="dcterms:W3CDTF">2023-08-01T14:52:16Z</dcterms:created>
  <dcterms:modified xsi:type="dcterms:W3CDTF">2023-11-05T16:00:35Z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0x010100CC069515C4C01E4AB51222EDC3AFCB3B</vt:lpwstr>
  </property>
  <property fmtid="{D5CDD505-2E9C-101B-9397-08002B2CF9AE}" pid="3" name="MediaServiceImageTags">
    <vt:lpwstr/>
  </property>
</Properties>
</file>