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8" r:id="rId2"/>
    <p:sldId id="274" r:id="rId3"/>
    <p:sldId id="293" r:id="rId4"/>
    <p:sldId id="277" r:id="rId5"/>
    <p:sldId id="279" r:id="rId6"/>
    <p:sldId id="290" r:id="rId7"/>
    <p:sldId id="291" r:id="rId8"/>
    <p:sldId id="292" r:id="rId9"/>
    <p:sldId id="273" r:id="rId10"/>
    <p:sldId id="294" r:id="rId11"/>
    <p:sldId id="295" r:id="rId12"/>
    <p:sldId id="29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34" autoAdjust="0"/>
    <p:restoredTop sz="94621"/>
  </p:normalViewPr>
  <p:slideViewPr>
    <p:cSldViewPr snapToGrid="0" snapToObjects="1">
      <p:cViewPr varScale="1">
        <p:scale>
          <a:sx n="63" d="100"/>
          <a:sy n="63" d="100"/>
        </p:scale>
        <p:origin x="7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25/10/2021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youtu.be/SmgiR5s0cHU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U8iX-rstY9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SmgiR5s0cH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620835" y="2036849"/>
            <a:ext cx="46450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2021 </a:t>
            </a:r>
          </a:p>
          <a:p>
            <a:pPr algn="ctr"/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Gwers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Ysgolion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48"/>
                </a:solidFill>
                <a:cs typeface="Arial" panose="020B0604020202020204" pitchFamily="34" charset="0"/>
              </a:rPr>
              <a:t>Uwchradd</a:t>
            </a:r>
            <a:r>
              <a:rPr lang="en-US" sz="2800" b="1" dirty="0">
                <a:solidFill>
                  <a:srgbClr val="FF0048"/>
                </a:solidFill>
                <a:cs typeface="Arial" panose="020B0604020202020204" pitchFamily="34" charset="0"/>
              </a:rPr>
              <a:t> Cymru</a:t>
            </a:r>
            <a:endParaRPr lang="en-US" sz="32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B284D7-ED93-43A9-9CE8-2B3C158E3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EFB888-488F-44DC-BBA0-BBE3CB84CA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157237A-D6C8-4633-AEFB-0FAD71FF9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227" y="1304187"/>
            <a:ext cx="4781816" cy="418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4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767840" y="1026160"/>
            <a:ext cx="8176457" cy="3907367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10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3805238" y="3751341"/>
            <a:ext cx="4752976" cy="143666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953286" y="748659"/>
            <a:ext cx="8105312" cy="409914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2214681" y="1209352"/>
            <a:ext cx="75693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 err="1">
                <a:cs typeface="Arial" panose="020B0604020202020204" pitchFamily="34" charset="0"/>
              </a:rPr>
              <a:t>Ysgrifennwch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eich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cynghorion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ynghylch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sut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gallwn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ni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anghytuno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yn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r>
              <a:rPr lang="en-US" sz="4600" b="1" dirty="0" err="1">
                <a:cs typeface="Arial" panose="020B0604020202020204" pitchFamily="34" charset="0"/>
              </a:rPr>
              <a:t>garedig</a:t>
            </a:r>
            <a:r>
              <a:rPr lang="en-US" sz="4600" b="1" dirty="0">
                <a:cs typeface="Arial" panose="020B0604020202020204" pitchFamily="34" charset="0"/>
              </a:rPr>
              <a:t> </a:t>
            </a:r>
            <a:endParaRPr lang="en-US" sz="4600" b="1" dirty="0">
              <a:solidFill>
                <a:srgbClr val="FF0048"/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4076702" y="4162763"/>
            <a:ext cx="42100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Meddwl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paru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rhannu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9727341" y="397329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3F188E0-7A26-43CB-AA59-764272875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54" y="5847759"/>
            <a:ext cx="3150607" cy="10616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6136B36-3CC7-46D0-AF43-D443584C47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16"/>
          <a:stretch/>
        </p:blipFill>
        <p:spPr>
          <a:xfrm>
            <a:off x="117708" y="5948786"/>
            <a:ext cx="1288243" cy="7935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FE92C9A-8420-4890-A526-A23C52BCE09A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731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11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5457371" y="4533130"/>
            <a:ext cx="4199018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</a:rPr>
              <a:t>Dewch</a:t>
            </a:r>
            <a:r>
              <a:rPr lang="en-US" sz="3600" b="1" dirty="0">
                <a:solidFill>
                  <a:schemeClr val="bg1"/>
                </a:solidFill>
              </a:rPr>
              <a:t> i </a:t>
            </a:r>
            <a:r>
              <a:rPr lang="en-US" sz="3600" b="1" dirty="0" err="1">
                <a:solidFill>
                  <a:schemeClr val="bg1"/>
                </a:solidFill>
              </a:rPr>
              <a:t>ni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drafod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849120" y="631935"/>
            <a:ext cx="9011550" cy="461310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/>
              <a:t>Mae </a:t>
            </a:r>
            <a:r>
              <a:rPr lang="en-US" sz="7200" b="1" dirty="0" err="1"/>
              <a:t>ein</a:t>
            </a:r>
            <a:r>
              <a:rPr lang="en-US" sz="7200" b="1" dirty="0"/>
              <a:t> </a:t>
            </a:r>
            <a:r>
              <a:rPr lang="en-US" sz="7200" b="1" dirty="0" err="1"/>
              <a:t>hysgol</a:t>
            </a:r>
            <a:r>
              <a:rPr lang="en-US" sz="7200" b="1" dirty="0"/>
              <a:t> </a:t>
            </a:r>
            <a:r>
              <a:rPr lang="en-US" sz="7200" b="1" dirty="0" err="1"/>
              <a:t>yn</a:t>
            </a:r>
            <a:r>
              <a:rPr lang="en-US" sz="7200" b="1" dirty="0"/>
              <a:t> </a:t>
            </a:r>
            <a:r>
              <a:rPr lang="en-US" sz="7200" b="1" dirty="0" err="1"/>
              <a:t>ysgol</a:t>
            </a:r>
            <a:r>
              <a:rPr lang="en-US" sz="7200" b="1" dirty="0"/>
              <a:t> </a:t>
            </a:r>
            <a:r>
              <a:rPr lang="en-US" sz="7200" b="1" dirty="0" err="1"/>
              <a:t>garedig</a:t>
            </a:r>
            <a:r>
              <a:rPr lang="en-US" sz="7200" b="1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885956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657713" y="2308280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43071E5-FD3B-4173-9A3F-725119071E29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Wythnos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Gwrth-fwlio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Gair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Caredig</a:t>
            </a:r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72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BA2A786-E32F-4F92-A75B-4CDA98068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893" y="5478773"/>
            <a:ext cx="4450080" cy="1499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3F0E76C-EE20-471B-A251-683F471A8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0667" y="5288549"/>
            <a:ext cx="1675906" cy="13990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59CF9E3-0956-4B28-8DBE-61B2E4D89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408" y="1384460"/>
            <a:ext cx="4781816" cy="4181947"/>
          </a:xfrm>
          <a:prstGeom prst="rect">
            <a:avLst/>
          </a:prstGeom>
        </p:spPr>
      </p:pic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60EDA77B-6740-4611-BC5C-F5128301A8B9}"/>
              </a:ext>
            </a:extLst>
          </p:cNvPr>
          <p:cNvSpPr/>
          <p:nvPr/>
        </p:nvSpPr>
        <p:spPr>
          <a:xfrm rot="21448396">
            <a:off x="1538401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1" name="Rectangular Callout 4">
            <a:extLst>
              <a:ext uri="{FF2B5EF4-FFF2-40B4-BE49-F238E27FC236}">
                <a16:creationId xmlns:a16="http://schemas.microsoft.com/office/drawing/2014/main" id="{3E815696-394C-45BF-B9AA-A784C50A353C}"/>
              </a:ext>
            </a:extLst>
          </p:cNvPr>
          <p:cNvSpPr/>
          <p:nvPr/>
        </p:nvSpPr>
        <p:spPr>
          <a:xfrm>
            <a:off x="1669998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1A7B7C-D865-4AF4-9399-F2D17845446D}"/>
              </a:ext>
            </a:extLst>
          </p:cNvPr>
          <p:cNvSpPr txBox="1"/>
          <p:nvPr/>
        </p:nvSpPr>
        <p:spPr>
          <a:xfrm>
            <a:off x="1846234" y="2598271"/>
            <a:ext cx="4393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cs typeface="Arial" panose="020B0604020202020204" pitchFamily="34" charset="0"/>
              </a:rPr>
              <a:t>Wythnos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 err="1">
                <a:cs typeface="Arial" panose="020B0604020202020204" pitchFamily="34" charset="0"/>
              </a:rPr>
              <a:t>Gwrth-fwlio</a:t>
            </a:r>
            <a:r>
              <a:rPr lang="en-US" sz="4800" b="1" dirty="0"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3A88D7-8873-4D46-90CA-BD6AE2BFBAC4}"/>
              </a:ext>
            </a:extLst>
          </p:cNvPr>
          <p:cNvSpPr txBox="1"/>
          <p:nvPr/>
        </p:nvSpPr>
        <p:spPr>
          <a:xfrm>
            <a:off x="1450851" y="159627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>
                <a:cs typeface="Arial" panose="020B0604020202020204" pitchFamily="34" charset="0"/>
              </a:rPr>
              <a:t>Diolch am fod yn rhan o </a:t>
            </a:r>
            <a:endParaRPr lang="en-US" sz="28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4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2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3406942" y="782451"/>
            <a:ext cx="5231964" cy="181744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3452248" y="1159335"/>
            <a:ext cx="51866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Beth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yw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bwlio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?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262062" y="2696879"/>
            <a:ext cx="96678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/>
              <a:t>Ystyr</a:t>
            </a:r>
            <a:r>
              <a:rPr lang="en-GB" sz="3200" dirty="0"/>
              <a:t> </a:t>
            </a:r>
            <a:r>
              <a:rPr lang="en-GB" sz="3200" dirty="0" err="1"/>
              <a:t>bwlio</a:t>
            </a:r>
            <a:r>
              <a:rPr lang="en-GB" sz="3200" dirty="0"/>
              <a:t>: </a:t>
            </a:r>
            <a:r>
              <a:rPr lang="en-GB" sz="3200" dirty="0" err="1"/>
              <a:t>unigolyn</a:t>
            </a:r>
            <a:r>
              <a:rPr lang="en-GB" sz="3200" dirty="0"/>
              <a:t> neu </a:t>
            </a:r>
            <a:r>
              <a:rPr lang="en-GB" sz="3200" dirty="0" err="1"/>
              <a:t>grŵp</a:t>
            </a:r>
            <a:r>
              <a:rPr lang="en-GB" sz="3200" dirty="0"/>
              <a:t> </a:t>
            </a:r>
            <a:r>
              <a:rPr lang="en-GB" sz="3200" dirty="0" err="1"/>
              <a:t>yn</a:t>
            </a:r>
            <a:r>
              <a:rPr lang="en-GB" sz="3200" dirty="0"/>
              <a:t> </a:t>
            </a:r>
            <a:r>
              <a:rPr lang="en-GB" sz="3200" dirty="0" err="1"/>
              <a:t>cael</a:t>
            </a:r>
            <a:r>
              <a:rPr lang="en-GB" sz="3200" dirty="0"/>
              <a:t> </a:t>
            </a:r>
            <a:r>
              <a:rPr lang="en-GB" sz="3200" dirty="0" err="1"/>
              <a:t>ei</a:t>
            </a:r>
            <a:r>
              <a:rPr lang="en-GB" sz="3200" dirty="0"/>
              <a:t> </a:t>
            </a:r>
            <a:r>
              <a:rPr lang="en-GB" sz="3200" dirty="0" err="1"/>
              <a:t>niweidio’n</a:t>
            </a:r>
            <a:r>
              <a:rPr lang="en-GB" sz="3200" dirty="0"/>
              <a:t> </a:t>
            </a:r>
            <a:r>
              <a:rPr lang="en-GB" sz="3200" dirty="0" err="1"/>
              <a:t>fwriadol</a:t>
            </a:r>
            <a:r>
              <a:rPr lang="en-GB" sz="3200" dirty="0"/>
              <a:t> </a:t>
            </a:r>
            <a:r>
              <a:rPr lang="en-GB" sz="3200" dirty="0" err="1"/>
              <a:t>dro</a:t>
            </a:r>
            <a:r>
              <a:rPr lang="en-GB" sz="3200" dirty="0"/>
              <a:t> </a:t>
            </a:r>
            <a:r>
              <a:rPr lang="en-GB" sz="3200" dirty="0" err="1"/>
              <a:t>ar</a:t>
            </a:r>
            <a:r>
              <a:rPr lang="en-GB" sz="3200" dirty="0"/>
              <a:t> </a:t>
            </a:r>
            <a:r>
              <a:rPr lang="en-GB" sz="3200" dirty="0" err="1"/>
              <a:t>ôl</a:t>
            </a:r>
            <a:r>
              <a:rPr lang="en-GB" sz="3200" dirty="0"/>
              <a:t> </a:t>
            </a:r>
            <a:r>
              <a:rPr lang="en-GB" sz="3200" dirty="0" err="1"/>
              <a:t>tro</a:t>
            </a:r>
            <a:r>
              <a:rPr lang="en-GB" sz="3200" dirty="0"/>
              <a:t> </a:t>
            </a:r>
            <a:r>
              <a:rPr lang="en-GB" sz="3200" dirty="0" err="1"/>
              <a:t>gan</a:t>
            </a:r>
            <a:r>
              <a:rPr lang="en-GB" sz="3200" dirty="0"/>
              <a:t> </a:t>
            </a:r>
            <a:r>
              <a:rPr lang="en-GB" sz="3200" dirty="0" err="1"/>
              <a:t>unigolyn</a:t>
            </a:r>
            <a:r>
              <a:rPr lang="en-GB" sz="3200" dirty="0"/>
              <a:t> neu </a:t>
            </a:r>
            <a:r>
              <a:rPr lang="en-GB" sz="3200" dirty="0" err="1"/>
              <a:t>grŵp</a:t>
            </a:r>
            <a:r>
              <a:rPr lang="en-GB" sz="3200" dirty="0"/>
              <a:t> </a:t>
            </a:r>
            <a:r>
              <a:rPr lang="en-GB" sz="3200" dirty="0" err="1"/>
              <a:t>arall</a:t>
            </a:r>
            <a:r>
              <a:rPr lang="en-GB" sz="3200" dirty="0"/>
              <a:t>, pan </a:t>
            </a:r>
            <a:r>
              <a:rPr lang="en-GB" sz="3200" dirty="0" err="1"/>
              <a:t>fydd</a:t>
            </a:r>
            <a:r>
              <a:rPr lang="en-GB" sz="3200" dirty="0"/>
              <a:t> y </a:t>
            </a:r>
            <a:r>
              <a:rPr lang="en-GB" sz="3200" dirty="0" err="1"/>
              <a:t>berthynas</a:t>
            </a:r>
            <a:r>
              <a:rPr lang="en-GB" sz="3200" dirty="0"/>
              <a:t> </a:t>
            </a:r>
            <a:r>
              <a:rPr lang="en-GB" sz="3200" dirty="0" err="1"/>
              <a:t>yn</a:t>
            </a:r>
            <a:r>
              <a:rPr lang="en-GB" sz="3200" dirty="0"/>
              <a:t> </a:t>
            </a:r>
            <a:r>
              <a:rPr lang="en-GB" sz="3200" dirty="0" err="1"/>
              <a:t>cynnwys</a:t>
            </a:r>
            <a:r>
              <a:rPr lang="en-GB" sz="3200" dirty="0"/>
              <a:t> </a:t>
            </a:r>
            <a:r>
              <a:rPr lang="en-GB" sz="3200" dirty="0" err="1"/>
              <a:t>anghydbwysedd</a:t>
            </a:r>
            <a:r>
              <a:rPr lang="en-GB" sz="3200" dirty="0"/>
              <a:t> </a:t>
            </a:r>
            <a:r>
              <a:rPr lang="en-GB" sz="3200" dirty="0" err="1"/>
              <a:t>grym</a:t>
            </a:r>
            <a:r>
              <a:rPr lang="en-GB" sz="3200" dirty="0"/>
              <a:t>. Gall </a:t>
            </a:r>
            <a:r>
              <a:rPr lang="en-GB" sz="3200" dirty="0" err="1"/>
              <a:t>ddigwydd</a:t>
            </a:r>
            <a:r>
              <a:rPr lang="en-GB" sz="3200" dirty="0"/>
              <a:t> </a:t>
            </a:r>
            <a:r>
              <a:rPr lang="en-GB" sz="3200" dirty="0" err="1"/>
              <a:t>wyneb</a:t>
            </a:r>
            <a:r>
              <a:rPr lang="en-GB" sz="3200" dirty="0"/>
              <a:t> </a:t>
            </a:r>
            <a:r>
              <a:rPr lang="en-GB" sz="3200" dirty="0" err="1"/>
              <a:t>yn</a:t>
            </a:r>
            <a:r>
              <a:rPr lang="en-GB" sz="3200" dirty="0"/>
              <a:t> </a:t>
            </a:r>
            <a:r>
              <a:rPr lang="en-GB" sz="3200" dirty="0" err="1"/>
              <a:t>wyneb</a:t>
            </a:r>
            <a:r>
              <a:rPr lang="en-GB" sz="3200" dirty="0"/>
              <a:t> neu </a:t>
            </a:r>
            <a:r>
              <a:rPr lang="en-GB" sz="3200" dirty="0" err="1"/>
              <a:t>ar-lein</a:t>
            </a:r>
            <a:r>
              <a:rPr lang="en-GB" sz="3200" dirty="0"/>
              <a:t>. </a:t>
            </a:r>
            <a:endParaRPr lang="en-US" sz="32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8267632" y="468498"/>
            <a:ext cx="833161" cy="1127502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FD6BA6-FF89-41FA-B54A-0A5BB57EED85}"/>
              </a:ext>
            </a:extLst>
          </p:cNvPr>
          <p:cNvSpPr txBox="1"/>
          <p:nvPr/>
        </p:nvSpPr>
        <p:spPr>
          <a:xfrm>
            <a:off x="203200" y="5388186"/>
            <a:ext cx="3779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Video: </a:t>
            </a:r>
            <a:r>
              <a:rPr lang="en-GB" u="sng" dirty="0">
                <a:hlinkClick r:id="rId2"/>
              </a:rPr>
              <a:t>https://youtu.be/U8iX-rstY9I</a:t>
            </a:r>
            <a:r>
              <a:rPr lang="en-GB" u="sng" dirty="0"/>
              <a:t> 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E086866-4CE5-4A33-A37E-16BD855D3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87DBD6-7457-4FF1-86EB-D560C2998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06FBA34-1C99-42C8-BADD-263CDE41D269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21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3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https://youtu.be/SmgiR5s0cHU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CAE2DA-DD24-4322-B9D9-4C646FE5FE93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Wythnos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cs typeface="Arial" panose="020B0604020202020204" pitchFamily="34" charset="0"/>
              </a:rPr>
              <a:t>Gwrth-fwlio</a:t>
            </a:r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Gair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cs typeface="Arial" panose="020B0604020202020204" pitchFamily="34" charset="0"/>
              </a:rPr>
              <a:t>Caredig</a:t>
            </a:r>
            <a:endParaRPr lang="en-US"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4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477846" y="310126"/>
            <a:ext cx="112363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5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Cwestiwn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Allweddol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ynghylch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48"/>
                </a:solidFill>
                <a:cs typeface="Arial" panose="020B0604020202020204" pitchFamily="34" charset="0"/>
              </a:rPr>
              <a:t>Caredigrwydd</a:t>
            </a:r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4867CD-500A-470B-A7A5-A395246C3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C7C568-6528-4D35-8E9F-39A5E7AA1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6F7BC37-1305-4A09-9ABD-9451C08AE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29" y="1123950"/>
            <a:ext cx="11020425" cy="46101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D2A235-AEE4-47B0-829A-7AFE6E2A3AFE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100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5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1016791" y="1281529"/>
            <a:ext cx="11015552" cy="505056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387077" y="1526191"/>
            <a:ext cx="1031490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/>
              <a:t>Rydych</a:t>
            </a:r>
            <a:r>
              <a:rPr lang="en-GB" sz="3600" b="1" dirty="0"/>
              <a:t> </a:t>
            </a:r>
            <a:r>
              <a:rPr lang="en-GB" sz="3600" b="1" dirty="0" err="1"/>
              <a:t>chi’n</a:t>
            </a:r>
            <a:r>
              <a:rPr lang="en-GB" sz="3600" b="1" dirty="0"/>
              <a:t> </a:t>
            </a:r>
            <a:r>
              <a:rPr lang="en-GB" sz="3600" b="1" dirty="0" err="1"/>
              <a:t>canfod</a:t>
            </a:r>
            <a:r>
              <a:rPr lang="en-GB" sz="3600" b="1" dirty="0"/>
              <a:t> </a:t>
            </a:r>
            <a:r>
              <a:rPr lang="en-GB" sz="3600" b="1" dirty="0" err="1"/>
              <a:t>fod</a:t>
            </a:r>
            <a:r>
              <a:rPr lang="en-GB" sz="3600" b="1" dirty="0"/>
              <a:t> </a:t>
            </a:r>
            <a:r>
              <a:rPr lang="en-GB" sz="3600" b="1" dirty="0" err="1"/>
              <a:t>grŵp</a:t>
            </a:r>
            <a:r>
              <a:rPr lang="en-GB" sz="3600" b="1" dirty="0"/>
              <a:t> </a:t>
            </a:r>
            <a:r>
              <a:rPr lang="en-GB" sz="3600" b="1" dirty="0" err="1"/>
              <a:t>o’ch</a:t>
            </a:r>
            <a:r>
              <a:rPr lang="en-GB" sz="3600" b="1" dirty="0"/>
              <a:t> </a:t>
            </a:r>
            <a:r>
              <a:rPr lang="en-GB" sz="3600" b="1" dirty="0" err="1"/>
              <a:t>ffrindiau</a:t>
            </a:r>
            <a:r>
              <a:rPr lang="en-GB" sz="3600" b="1" dirty="0"/>
              <a:t> </a:t>
            </a:r>
            <a:r>
              <a:rPr lang="en-GB" sz="3600" b="1" dirty="0" err="1"/>
              <a:t>wedi</a:t>
            </a:r>
            <a:r>
              <a:rPr lang="en-GB" sz="3600" b="1" dirty="0"/>
              <a:t> bod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postio</a:t>
            </a:r>
            <a:r>
              <a:rPr lang="en-GB" sz="3600" b="1" dirty="0"/>
              <a:t> </a:t>
            </a:r>
            <a:r>
              <a:rPr lang="en-GB" sz="3600" b="1" dirty="0" err="1"/>
              <a:t>sylwadau</a:t>
            </a:r>
            <a:r>
              <a:rPr lang="en-GB" sz="3600" b="1" dirty="0"/>
              <a:t> </a:t>
            </a:r>
            <a:r>
              <a:rPr lang="en-GB" sz="3600" b="1" dirty="0" err="1"/>
              <a:t>angharedig</a:t>
            </a:r>
            <a:r>
              <a:rPr lang="en-GB" sz="3600" b="1" dirty="0"/>
              <a:t> a </a:t>
            </a:r>
            <a:r>
              <a:rPr lang="en-GB" sz="3600" b="1" dirty="0" err="1"/>
              <a:t>bygythiol</a:t>
            </a:r>
            <a:r>
              <a:rPr lang="en-GB" sz="3600" b="1" dirty="0"/>
              <a:t> </a:t>
            </a:r>
            <a:r>
              <a:rPr lang="en-GB" sz="3600" b="1" dirty="0" err="1"/>
              <a:t>ynghylch</a:t>
            </a:r>
            <a:r>
              <a:rPr lang="en-GB" sz="3600" b="1" dirty="0"/>
              <a:t> </a:t>
            </a:r>
            <a:r>
              <a:rPr lang="en-GB" sz="3600" b="1" dirty="0" err="1"/>
              <a:t>fideos</a:t>
            </a:r>
            <a:r>
              <a:rPr lang="en-GB" sz="3600" b="1" dirty="0"/>
              <a:t> </a:t>
            </a:r>
            <a:r>
              <a:rPr lang="en-GB" sz="3600" b="1" dirty="0" err="1"/>
              <a:t>TikTok</a:t>
            </a:r>
            <a:r>
              <a:rPr lang="en-GB" sz="3600" b="1" dirty="0"/>
              <a:t> Kadeem. </a:t>
            </a:r>
            <a:r>
              <a:rPr lang="en-GB" sz="3600" b="1" dirty="0" err="1"/>
              <a:t>Rydych</a:t>
            </a:r>
            <a:r>
              <a:rPr lang="en-GB" sz="3600" b="1" dirty="0"/>
              <a:t> </a:t>
            </a:r>
            <a:r>
              <a:rPr lang="en-GB" sz="3600" b="1" dirty="0" err="1"/>
              <a:t>chi’n</a:t>
            </a:r>
            <a:r>
              <a:rPr lang="en-GB" sz="3600" b="1" dirty="0"/>
              <a:t> </a:t>
            </a:r>
            <a:r>
              <a:rPr lang="en-GB" sz="3600" b="1" dirty="0" err="1"/>
              <a:t>gwybod</a:t>
            </a:r>
            <a:r>
              <a:rPr lang="en-GB" sz="3600" b="1" dirty="0"/>
              <a:t> </a:t>
            </a:r>
            <a:r>
              <a:rPr lang="en-GB" sz="3600" b="1" dirty="0" err="1"/>
              <a:t>fod</a:t>
            </a:r>
            <a:r>
              <a:rPr lang="en-GB" sz="3600" b="1" dirty="0"/>
              <a:t> Kadeem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drist</a:t>
            </a:r>
            <a:r>
              <a:rPr lang="en-GB" sz="3600" b="1" dirty="0"/>
              <a:t> ac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ofnus</a:t>
            </a:r>
            <a:r>
              <a:rPr lang="en-GB" sz="3600" b="1" dirty="0"/>
              <a:t> </a:t>
            </a:r>
            <a:r>
              <a:rPr lang="en-GB" sz="3600" b="1" dirty="0" err="1"/>
              <a:t>ynghylch</a:t>
            </a:r>
            <a:r>
              <a:rPr lang="en-GB" sz="3600" b="1" dirty="0"/>
              <a:t> </a:t>
            </a:r>
            <a:r>
              <a:rPr lang="en-GB" sz="3600" b="1" dirty="0" err="1"/>
              <a:t>hynny</a:t>
            </a:r>
            <a:r>
              <a:rPr lang="en-GB" sz="3600" b="1" dirty="0"/>
              <a:t>, </a:t>
            </a:r>
            <a:r>
              <a:rPr lang="en-GB" sz="3600" b="1" dirty="0" err="1"/>
              <a:t>ond</a:t>
            </a:r>
            <a:r>
              <a:rPr lang="en-GB" sz="3600" b="1" dirty="0"/>
              <a:t> </a:t>
            </a:r>
            <a:r>
              <a:rPr lang="en-GB" sz="3600" b="1" dirty="0" err="1"/>
              <a:t>nid</a:t>
            </a:r>
            <a:r>
              <a:rPr lang="en-GB" sz="3600" b="1" dirty="0"/>
              <a:t> </a:t>
            </a:r>
            <a:r>
              <a:rPr lang="en-GB" sz="3600" b="1" dirty="0" err="1"/>
              <a:t>yw’n</a:t>
            </a:r>
            <a:r>
              <a:rPr lang="en-GB" sz="3600" b="1" dirty="0"/>
              <a:t> </a:t>
            </a:r>
            <a:r>
              <a:rPr lang="en-GB" sz="3600" b="1" dirty="0" err="1"/>
              <a:t>rhan</a:t>
            </a:r>
            <a:r>
              <a:rPr lang="en-GB" sz="3600" b="1" dirty="0"/>
              <a:t> </a:t>
            </a:r>
            <a:r>
              <a:rPr lang="en-GB" sz="3600" b="1" dirty="0" err="1"/>
              <a:t>o’ch</a:t>
            </a:r>
            <a:r>
              <a:rPr lang="en-GB" sz="3600" b="1" dirty="0"/>
              <a:t> </a:t>
            </a:r>
            <a:r>
              <a:rPr lang="en-GB" sz="3600" b="1" dirty="0" err="1"/>
              <a:t>grŵp</a:t>
            </a:r>
            <a:r>
              <a:rPr lang="en-GB" sz="3600" b="1" dirty="0"/>
              <a:t> o </a:t>
            </a:r>
            <a:r>
              <a:rPr lang="en-GB" sz="3600" b="1" dirty="0" err="1"/>
              <a:t>ffrindiau</a:t>
            </a:r>
            <a:r>
              <a:rPr lang="en-GB" sz="3600" b="1" dirty="0"/>
              <a:t>, felly </a:t>
            </a:r>
            <a:r>
              <a:rPr lang="en-GB" sz="3600" b="1" dirty="0" err="1"/>
              <a:t>nid</a:t>
            </a:r>
            <a:r>
              <a:rPr lang="en-GB" sz="3600" b="1" dirty="0"/>
              <a:t> </a:t>
            </a:r>
            <a:r>
              <a:rPr lang="en-GB" sz="3600" b="1" dirty="0" err="1"/>
              <a:t>ydych</a:t>
            </a:r>
            <a:r>
              <a:rPr lang="en-GB" sz="3600" b="1" dirty="0"/>
              <a:t> </a:t>
            </a:r>
            <a:r>
              <a:rPr lang="en-GB" sz="3600" b="1" dirty="0" err="1"/>
              <a:t>chi’n</a:t>
            </a:r>
            <a:r>
              <a:rPr lang="en-GB" sz="3600" b="1" dirty="0"/>
              <a:t> </a:t>
            </a:r>
            <a:r>
              <a:rPr lang="en-GB" sz="3600" b="1" dirty="0" err="1"/>
              <a:t>gwybod</a:t>
            </a:r>
            <a:r>
              <a:rPr lang="en-GB" sz="3600" b="1" dirty="0"/>
              <a:t> </a:t>
            </a:r>
            <a:r>
              <a:rPr lang="en-GB" sz="3600" b="1" dirty="0" err="1"/>
              <a:t>sut</a:t>
            </a:r>
            <a:r>
              <a:rPr lang="en-GB" sz="3600" b="1" dirty="0"/>
              <a:t> i </a:t>
            </a:r>
            <a:r>
              <a:rPr lang="en-GB" sz="3600" b="1" dirty="0" err="1"/>
              <a:t>ymdrin</a:t>
            </a:r>
            <a:r>
              <a:rPr lang="en-GB" sz="3600" b="1" dirty="0"/>
              <a:t> </a:t>
            </a:r>
            <a:r>
              <a:rPr lang="en-GB" sz="3600" b="1" dirty="0" err="1"/>
              <a:t>â’r</a:t>
            </a:r>
            <a:r>
              <a:rPr lang="en-GB" sz="3600" b="1" dirty="0"/>
              <a:t> mater </a:t>
            </a:r>
            <a:r>
              <a:rPr lang="en-GB" sz="3600" b="1" dirty="0" err="1"/>
              <a:t>gydag</a:t>
            </a:r>
            <a:r>
              <a:rPr lang="en-GB" sz="3600" b="1" dirty="0"/>
              <a:t> </a:t>
            </a:r>
            <a:r>
              <a:rPr lang="en-GB" sz="3600" b="1" dirty="0" err="1"/>
              <a:t>ef</a:t>
            </a:r>
            <a:r>
              <a:rPr lang="en-GB" sz="3600" b="1" dirty="0"/>
              <a:t>.</a:t>
            </a:r>
          </a:p>
          <a:p>
            <a:r>
              <a:rPr lang="en-GB" sz="2000" dirty="0"/>
              <a:t>Beth </a:t>
            </a:r>
            <a:r>
              <a:rPr lang="en-GB" sz="2000" dirty="0" err="1"/>
              <a:t>allech</a:t>
            </a:r>
            <a:r>
              <a:rPr lang="en-GB" sz="2000" dirty="0"/>
              <a:t> chi </a:t>
            </a:r>
            <a:r>
              <a:rPr lang="en-GB" sz="2000" dirty="0" err="1"/>
              <a:t>ei</a:t>
            </a:r>
            <a:r>
              <a:rPr lang="en-GB" sz="2000" dirty="0"/>
              <a:t> </a:t>
            </a:r>
            <a:r>
              <a:rPr lang="en-GB" sz="2000" dirty="0" err="1"/>
              <a:t>wneud</a:t>
            </a:r>
            <a:r>
              <a:rPr lang="en-GB" sz="2000" dirty="0"/>
              <a:t> i </a:t>
            </a:r>
            <a:r>
              <a:rPr lang="en-GB" sz="2000" dirty="0" err="1"/>
              <a:t>ledaenu</a:t>
            </a:r>
            <a:r>
              <a:rPr lang="en-GB" sz="2000" dirty="0"/>
              <a:t> </a:t>
            </a:r>
            <a:r>
              <a:rPr lang="en-GB" sz="2000" dirty="0" err="1"/>
              <a:t>caredigrwydd</a:t>
            </a:r>
            <a:r>
              <a:rPr lang="en-GB" sz="2000" dirty="0"/>
              <a:t> ac </a:t>
            </a:r>
            <a:r>
              <a:rPr lang="en-GB" sz="2000" dirty="0" err="1"/>
              <a:t>atal</a:t>
            </a:r>
            <a:r>
              <a:rPr lang="en-GB" sz="2000" dirty="0"/>
              <a:t> </a:t>
            </a:r>
            <a:r>
              <a:rPr lang="en-GB" sz="2000" dirty="0" err="1"/>
              <a:t>bwlio</a:t>
            </a:r>
            <a:r>
              <a:rPr lang="en-GB" sz="2000" dirty="0"/>
              <a:t>? </a:t>
            </a:r>
            <a:endParaRPr lang="en-US" sz="20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326114" y="239011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06454"/>
              <a:ext cx="7121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1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47B24BE-1654-43D8-8256-415193304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ED833F-238F-4345-B8A0-E2F91B5AA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DF3A73-F90E-4AB7-BD70-B0DED002D8FC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3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6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570049" y="1223767"/>
            <a:ext cx="11175207" cy="511096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166950" y="1657161"/>
            <a:ext cx="102301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/>
              <a:t>Ymunodd</a:t>
            </a:r>
            <a:r>
              <a:rPr lang="en-GB" sz="3600" b="1" dirty="0"/>
              <a:t> Ffion </a:t>
            </a:r>
            <a:r>
              <a:rPr lang="en-GB" sz="3600" b="1" dirty="0" err="1"/>
              <a:t>â’r</a:t>
            </a:r>
            <a:r>
              <a:rPr lang="en-GB" sz="3600" b="1" dirty="0"/>
              <a:t> </a:t>
            </a:r>
            <a:r>
              <a:rPr lang="en-GB" sz="3600" b="1" dirty="0" err="1"/>
              <a:t>ysgol</a:t>
            </a:r>
            <a:r>
              <a:rPr lang="en-GB" sz="3600" b="1" dirty="0"/>
              <a:t> </a:t>
            </a:r>
            <a:r>
              <a:rPr lang="en-GB" sz="3600" b="1" dirty="0" err="1"/>
              <a:t>hanner</a:t>
            </a:r>
            <a:r>
              <a:rPr lang="en-GB" sz="3600" b="1" dirty="0"/>
              <a:t> </a:t>
            </a:r>
            <a:r>
              <a:rPr lang="en-GB" sz="3600" b="1" dirty="0" err="1"/>
              <a:t>ffordd</a:t>
            </a:r>
            <a:r>
              <a:rPr lang="en-GB" sz="3600" b="1" dirty="0"/>
              <a:t> </a:t>
            </a:r>
            <a:r>
              <a:rPr lang="en-GB" sz="3600" b="1" dirty="0" err="1"/>
              <a:t>drwy’r</a:t>
            </a:r>
            <a:r>
              <a:rPr lang="en-GB" sz="3600" b="1" dirty="0"/>
              <a:t> </a:t>
            </a:r>
            <a:r>
              <a:rPr lang="en-GB" sz="3600" b="1" dirty="0" err="1"/>
              <a:t>flwyddyn</a:t>
            </a:r>
            <a:r>
              <a:rPr lang="en-GB" sz="3600" b="1" dirty="0"/>
              <a:t>. </a:t>
            </a:r>
            <a:r>
              <a:rPr lang="en-GB" sz="3600" b="1" dirty="0" err="1"/>
              <a:t>Fe’i</a:t>
            </a:r>
            <a:r>
              <a:rPr lang="en-GB" sz="3600" b="1" dirty="0"/>
              <a:t> </a:t>
            </a:r>
            <a:r>
              <a:rPr lang="en-GB" sz="3600" b="1" dirty="0" err="1"/>
              <a:t>gwelsoch</a:t>
            </a:r>
            <a:r>
              <a:rPr lang="en-GB" sz="3600" b="1" dirty="0"/>
              <a:t> hi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eistedd</a:t>
            </a:r>
            <a:r>
              <a:rPr lang="en-GB" sz="3600" b="1" dirty="0"/>
              <a:t> </a:t>
            </a:r>
            <a:r>
              <a:rPr lang="en-GB" sz="3600" b="1" dirty="0" err="1"/>
              <a:t>wrth</a:t>
            </a:r>
            <a:r>
              <a:rPr lang="en-GB" sz="3600" b="1" dirty="0"/>
              <a:t> </a:t>
            </a:r>
            <a:r>
              <a:rPr lang="en-GB" sz="3600" b="1" dirty="0" err="1"/>
              <a:t>fwrdd</a:t>
            </a:r>
            <a:r>
              <a:rPr lang="en-GB" sz="3600" b="1" dirty="0"/>
              <a:t> </a:t>
            </a:r>
            <a:r>
              <a:rPr lang="en-GB" sz="3600" b="1" dirty="0" err="1"/>
              <a:t>ar</a:t>
            </a:r>
            <a:r>
              <a:rPr lang="en-GB" sz="3600" b="1" dirty="0"/>
              <a:t> </a:t>
            </a:r>
            <a:r>
              <a:rPr lang="en-GB" sz="3600" b="1" dirty="0" err="1"/>
              <a:t>ei</a:t>
            </a:r>
            <a:r>
              <a:rPr lang="en-GB" sz="3600" b="1" dirty="0"/>
              <a:t> </a:t>
            </a:r>
            <a:r>
              <a:rPr lang="en-GB" sz="3600" b="1" dirty="0" err="1"/>
              <a:t>phen</a:t>
            </a:r>
            <a:r>
              <a:rPr lang="en-GB" sz="3600" b="1" dirty="0"/>
              <a:t> </a:t>
            </a:r>
            <a:r>
              <a:rPr lang="en-GB" sz="3600" b="1" dirty="0" err="1"/>
              <a:t>ei</a:t>
            </a:r>
            <a:r>
              <a:rPr lang="en-GB" sz="3600" b="1" dirty="0"/>
              <a:t> </a:t>
            </a:r>
            <a:r>
              <a:rPr lang="en-GB" sz="3600" b="1" dirty="0" err="1"/>
              <a:t>hun</a:t>
            </a:r>
            <a:r>
              <a:rPr lang="en-GB" sz="3600" b="1" dirty="0"/>
              <a:t> </a:t>
            </a:r>
            <a:r>
              <a:rPr lang="en-GB" sz="3600" b="1" dirty="0" err="1"/>
              <a:t>yn</a:t>
            </a:r>
            <a:r>
              <a:rPr lang="en-GB" sz="3600" b="1" dirty="0"/>
              <a:t> y </a:t>
            </a:r>
            <a:r>
              <a:rPr lang="en-GB" sz="3600" b="1" dirty="0" err="1"/>
              <a:t>ffreutur</a:t>
            </a:r>
            <a:r>
              <a:rPr lang="en-GB" sz="3600" b="1" dirty="0"/>
              <a:t>. </a:t>
            </a:r>
            <a:r>
              <a:rPr lang="en-GB" sz="3600" b="1" dirty="0" err="1"/>
              <a:t>Rydych</a:t>
            </a:r>
            <a:r>
              <a:rPr lang="en-GB" sz="3600" b="1" dirty="0"/>
              <a:t> </a:t>
            </a:r>
            <a:r>
              <a:rPr lang="en-GB" sz="3600" b="1" dirty="0" err="1"/>
              <a:t>chi’n</a:t>
            </a:r>
            <a:r>
              <a:rPr lang="en-GB" sz="3600" b="1" dirty="0"/>
              <a:t> </a:t>
            </a:r>
            <a:r>
              <a:rPr lang="en-GB" sz="3600" b="1" dirty="0" err="1"/>
              <a:t>gwybod</a:t>
            </a:r>
            <a:r>
              <a:rPr lang="en-GB" sz="3600" b="1" dirty="0"/>
              <a:t> </a:t>
            </a:r>
            <a:r>
              <a:rPr lang="en-GB" sz="3600" b="1" dirty="0" err="1"/>
              <a:t>ar</a:t>
            </a:r>
            <a:r>
              <a:rPr lang="en-GB" sz="3600" b="1" dirty="0"/>
              <a:t> </a:t>
            </a:r>
            <a:r>
              <a:rPr lang="en-GB" sz="3600" b="1" dirty="0" err="1"/>
              <a:t>ôl</a:t>
            </a:r>
            <a:r>
              <a:rPr lang="en-GB" sz="3600" b="1" dirty="0"/>
              <a:t> </a:t>
            </a:r>
            <a:r>
              <a:rPr lang="en-GB" sz="3600" b="1" dirty="0" err="1"/>
              <a:t>siarad</a:t>
            </a:r>
            <a:r>
              <a:rPr lang="en-GB" sz="3600" b="1" dirty="0"/>
              <a:t> â </a:t>
            </a:r>
            <a:r>
              <a:rPr lang="en-GB" sz="3600" b="1" dirty="0" err="1"/>
              <a:t>hi’n</a:t>
            </a:r>
            <a:r>
              <a:rPr lang="en-GB" sz="3600" b="1" dirty="0"/>
              <a:t> </a:t>
            </a:r>
            <a:r>
              <a:rPr lang="en-GB" sz="3600" b="1" dirty="0" err="1"/>
              <a:t>flaenorol</a:t>
            </a:r>
            <a:r>
              <a:rPr lang="en-GB" sz="3600" b="1" dirty="0"/>
              <a:t> </a:t>
            </a:r>
            <a:r>
              <a:rPr lang="en-GB" sz="3600" b="1" dirty="0" err="1"/>
              <a:t>nad</a:t>
            </a:r>
            <a:r>
              <a:rPr lang="en-GB" sz="3600" b="1" dirty="0"/>
              <a:t> </a:t>
            </a:r>
            <a:r>
              <a:rPr lang="en-GB" sz="3600" b="1" dirty="0" err="1"/>
              <a:t>oes</a:t>
            </a:r>
            <a:r>
              <a:rPr lang="en-GB" sz="3600" b="1" dirty="0"/>
              <a:t> </a:t>
            </a:r>
            <a:r>
              <a:rPr lang="en-GB" sz="3600" b="1" dirty="0" err="1"/>
              <a:t>gennych</a:t>
            </a:r>
            <a:r>
              <a:rPr lang="en-GB" sz="3600" b="1" dirty="0"/>
              <a:t> chi </a:t>
            </a:r>
            <a:r>
              <a:rPr lang="en-GB" sz="3600" b="1" dirty="0" err="1"/>
              <a:t>lawer</a:t>
            </a:r>
            <a:r>
              <a:rPr lang="en-GB" sz="3600" b="1" dirty="0"/>
              <a:t>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gyffredin</a:t>
            </a:r>
            <a:r>
              <a:rPr lang="en-GB" sz="3600" b="1" dirty="0"/>
              <a:t> </a:t>
            </a:r>
            <a:r>
              <a:rPr lang="en-GB" sz="3600" b="1" dirty="0" err="1"/>
              <a:t>ond</a:t>
            </a:r>
            <a:r>
              <a:rPr lang="en-GB" sz="3600" b="1" dirty="0"/>
              <a:t> </a:t>
            </a:r>
            <a:r>
              <a:rPr lang="en-GB" sz="3600" b="1" dirty="0" err="1"/>
              <a:t>nid</a:t>
            </a:r>
            <a:r>
              <a:rPr lang="en-GB" sz="3600" b="1" dirty="0"/>
              <a:t> </a:t>
            </a:r>
            <a:r>
              <a:rPr lang="en-GB" sz="3600" b="1" dirty="0" err="1"/>
              <a:t>ydych</a:t>
            </a:r>
            <a:r>
              <a:rPr lang="en-GB" sz="3600" b="1" dirty="0"/>
              <a:t> am </a:t>
            </a:r>
            <a:r>
              <a:rPr lang="en-GB" sz="3600" b="1" dirty="0" err="1"/>
              <a:t>ei</a:t>
            </a:r>
            <a:r>
              <a:rPr lang="en-GB" sz="3600" b="1" dirty="0"/>
              <a:t> </a:t>
            </a:r>
            <a:r>
              <a:rPr lang="en-GB" sz="3600" b="1" dirty="0" err="1"/>
              <a:t>gweld</a:t>
            </a:r>
            <a:r>
              <a:rPr lang="en-GB" sz="3600" b="1" dirty="0"/>
              <a:t> hi </a:t>
            </a:r>
            <a:r>
              <a:rPr lang="en-GB" sz="3600" b="1" dirty="0" err="1"/>
              <a:t>ar</a:t>
            </a:r>
            <a:r>
              <a:rPr lang="en-GB" sz="3600" b="1" dirty="0"/>
              <a:t> </a:t>
            </a:r>
            <a:r>
              <a:rPr lang="en-GB" sz="3600" b="1" dirty="0" err="1"/>
              <a:t>ei</a:t>
            </a:r>
            <a:r>
              <a:rPr lang="en-GB" sz="3600" b="1" dirty="0"/>
              <a:t> </a:t>
            </a:r>
            <a:r>
              <a:rPr lang="en-GB" sz="3600" b="1" dirty="0" err="1"/>
              <a:t>phen</a:t>
            </a:r>
            <a:r>
              <a:rPr lang="en-GB" sz="3600" b="1" dirty="0"/>
              <a:t> </a:t>
            </a:r>
            <a:r>
              <a:rPr lang="en-GB" sz="3600" b="1" dirty="0" err="1"/>
              <a:t>ei</a:t>
            </a:r>
            <a:r>
              <a:rPr lang="en-GB" sz="3600" b="1" dirty="0"/>
              <a:t> </a:t>
            </a:r>
            <a:r>
              <a:rPr lang="en-GB" sz="3600" b="1" dirty="0" err="1"/>
              <a:t>hun</a:t>
            </a:r>
            <a:r>
              <a:rPr lang="en-GB" sz="3600" b="1" dirty="0"/>
              <a:t>.</a:t>
            </a:r>
          </a:p>
          <a:p>
            <a:r>
              <a:rPr lang="en-GB" sz="2400" dirty="0"/>
              <a:t>Beth </a:t>
            </a:r>
            <a:r>
              <a:rPr lang="en-GB" sz="2400" dirty="0" err="1"/>
              <a:t>allech</a:t>
            </a:r>
            <a:r>
              <a:rPr lang="en-GB" sz="2400" dirty="0"/>
              <a:t> chi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 i </a:t>
            </a:r>
            <a:r>
              <a:rPr lang="en-GB" sz="2400" dirty="0" err="1"/>
              <a:t>ledaenu</a:t>
            </a:r>
            <a:r>
              <a:rPr lang="en-GB" sz="2400" dirty="0"/>
              <a:t> </a:t>
            </a:r>
            <a:r>
              <a:rPr lang="en-GB" sz="2400" dirty="0" err="1"/>
              <a:t>caredigrwydd</a:t>
            </a:r>
            <a:r>
              <a:rPr lang="en-GB" sz="2400" dirty="0"/>
              <a:t> ac </a:t>
            </a:r>
            <a:r>
              <a:rPr lang="en-GB" sz="2400" dirty="0" err="1"/>
              <a:t>atal</a:t>
            </a:r>
            <a:r>
              <a:rPr lang="en-GB" sz="2400" dirty="0"/>
              <a:t> </a:t>
            </a:r>
            <a:r>
              <a:rPr lang="en-GB" sz="2400" dirty="0" err="1"/>
              <a:t>bwlio</a:t>
            </a:r>
            <a:r>
              <a:rPr lang="en-GB" sz="2400" dirty="0"/>
              <a:t>? </a:t>
            </a:r>
            <a:endParaRPr lang="en-US" sz="24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404668" y="560116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73019"/>
              <a:ext cx="712134" cy="790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2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AD6E96-C17D-49D8-BD1A-1147FAE17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9438709-1A4E-4E9B-8D22-69F39E21A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9D8EE0F-1C04-4751-89D9-A47F4DD54A03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47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7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449942" y="1281529"/>
            <a:ext cx="11495313" cy="492779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916080" y="1742373"/>
            <a:ext cx="1068359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/>
              <a:t>Bydd</a:t>
            </a:r>
            <a:r>
              <a:rPr lang="en-GB" sz="3600" b="1" dirty="0"/>
              <a:t> Harry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baglu</a:t>
            </a:r>
            <a:r>
              <a:rPr lang="en-GB" sz="3600" b="1" dirty="0"/>
              <a:t> Huw bob </a:t>
            </a:r>
            <a:r>
              <a:rPr lang="en-GB" sz="3600" b="1" dirty="0" err="1"/>
              <a:t>tro</a:t>
            </a:r>
            <a:r>
              <a:rPr lang="en-GB" sz="3600" b="1" dirty="0"/>
              <a:t> y </a:t>
            </a:r>
            <a:r>
              <a:rPr lang="en-GB" sz="3600" b="1" dirty="0" err="1"/>
              <a:t>bydd</a:t>
            </a:r>
            <a:r>
              <a:rPr lang="en-GB" sz="3600" b="1" dirty="0"/>
              <a:t>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cerdded</a:t>
            </a:r>
            <a:r>
              <a:rPr lang="en-GB" sz="3600" b="1" dirty="0"/>
              <a:t> i </a:t>
            </a:r>
            <a:r>
              <a:rPr lang="en-GB" sz="3600" b="1" dirty="0" err="1"/>
              <a:t>lawr</a:t>
            </a:r>
            <a:r>
              <a:rPr lang="en-GB" sz="3600" b="1" dirty="0"/>
              <a:t> </a:t>
            </a:r>
            <a:r>
              <a:rPr lang="en-GB" sz="3600" b="1" dirty="0" err="1"/>
              <a:t>canol</a:t>
            </a:r>
            <a:r>
              <a:rPr lang="en-GB" sz="3600" b="1" dirty="0"/>
              <a:t> y </a:t>
            </a:r>
            <a:r>
              <a:rPr lang="en-GB" sz="3600" b="1" dirty="0" err="1"/>
              <a:t>bws</a:t>
            </a:r>
            <a:r>
              <a:rPr lang="en-GB" sz="3600" b="1" dirty="0"/>
              <a:t> </a:t>
            </a:r>
            <a:r>
              <a:rPr lang="en-GB" sz="3600" b="1" dirty="0" err="1"/>
              <a:t>ysgol</a:t>
            </a:r>
            <a:r>
              <a:rPr lang="en-GB" sz="3600" b="1" dirty="0"/>
              <a:t> </a:t>
            </a:r>
            <a:r>
              <a:rPr lang="en-GB" sz="3600" b="1" dirty="0" err="1"/>
              <a:t>yn</a:t>
            </a:r>
            <a:r>
              <a:rPr lang="en-GB" sz="3600" b="1" dirty="0"/>
              <a:t> y bore. </a:t>
            </a:r>
            <a:r>
              <a:rPr lang="en-GB" sz="3600" b="1" dirty="0" err="1"/>
              <a:t>Bydd</a:t>
            </a:r>
            <a:r>
              <a:rPr lang="en-GB" sz="3600" b="1" dirty="0"/>
              <a:t> </a:t>
            </a:r>
            <a:r>
              <a:rPr lang="en-GB" sz="3600" b="1" dirty="0" err="1"/>
              <a:t>pawb</a:t>
            </a:r>
            <a:r>
              <a:rPr lang="en-GB" sz="3600" b="1" dirty="0"/>
              <a:t>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chwerthin</a:t>
            </a:r>
            <a:r>
              <a:rPr lang="en-GB" sz="3600" b="1" dirty="0"/>
              <a:t> </a:t>
            </a:r>
            <a:r>
              <a:rPr lang="en-GB" sz="3600" b="1" dirty="0" err="1"/>
              <a:t>ond</a:t>
            </a:r>
            <a:r>
              <a:rPr lang="en-GB" sz="3600" b="1" dirty="0"/>
              <a:t> </a:t>
            </a:r>
            <a:r>
              <a:rPr lang="en-GB" sz="3600" b="1" dirty="0" err="1"/>
              <a:t>nid</a:t>
            </a:r>
            <a:r>
              <a:rPr lang="en-GB" sz="3600" b="1" dirty="0"/>
              <a:t> </a:t>
            </a:r>
            <a:r>
              <a:rPr lang="en-GB" sz="3600" b="1" dirty="0" err="1"/>
              <a:t>yw’r</a:t>
            </a:r>
            <a:r>
              <a:rPr lang="en-GB" sz="3600" b="1" dirty="0"/>
              <a:t> </a:t>
            </a:r>
            <a:r>
              <a:rPr lang="en-GB" sz="3600" b="1" dirty="0" err="1"/>
              <a:t>gyrrwr</a:t>
            </a:r>
            <a:r>
              <a:rPr lang="en-GB" sz="3600" b="1" dirty="0"/>
              <a:t> </a:t>
            </a:r>
            <a:r>
              <a:rPr lang="en-GB" sz="3600" b="1" dirty="0" err="1"/>
              <a:t>wedi</a:t>
            </a:r>
            <a:r>
              <a:rPr lang="en-GB" sz="3600" b="1" dirty="0"/>
              <a:t> </a:t>
            </a:r>
            <a:r>
              <a:rPr lang="en-GB" sz="3600" b="1" dirty="0" err="1"/>
              <a:t>sylwi</a:t>
            </a:r>
            <a:r>
              <a:rPr lang="en-GB" sz="3600" b="1" dirty="0"/>
              <a:t>. </a:t>
            </a:r>
            <a:r>
              <a:rPr lang="en-GB" sz="3600" b="1" dirty="0" err="1"/>
              <a:t>Rydych</a:t>
            </a:r>
            <a:r>
              <a:rPr lang="en-GB" sz="3600" b="1" dirty="0"/>
              <a:t> </a:t>
            </a:r>
            <a:r>
              <a:rPr lang="en-GB" sz="3600" b="1" dirty="0" err="1"/>
              <a:t>chi’n</a:t>
            </a:r>
            <a:r>
              <a:rPr lang="en-GB" sz="3600" b="1" dirty="0"/>
              <a:t> </a:t>
            </a:r>
            <a:r>
              <a:rPr lang="en-GB" sz="3600" b="1" dirty="0" err="1"/>
              <a:t>bryderus</a:t>
            </a:r>
            <a:r>
              <a:rPr lang="en-GB" sz="3600" b="1" dirty="0"/>
              <a:t> y </a:t>
            </a:r>
            <a:r>
              <a:rPr lang="en-GB" sz="3600" b="1" dirty="0" err="1"/>
              <a:t>gwnaiff</a:t>
            </a:r>
            <a:r>
              <a:rPr lang="en-GB" sz="3600" b="1" dirty="0"/>
              <a:t> Harry </a:t>
            </a:r>
            <a:r>
              <a:rPr lang="en-GB" sz="3600" b="1" dirty="0" err="1"/>
              <a:t>bigo</a:t>
            </a:r>
            <a:r>
              <a:rPr lang="en-GB" sz="3600" b="1" dirty="0"/>
              <a:t> </a:t>
            </a:r>
            <a:r>
              <a:rPr lang="en-GB" sz="3600" b="1" dirty="0" err="1"/>
              <a:t>arnoch</a:t>
            </a:r>
            <a:r>
              <a:rPr lang="en-GB" sz="3600" b="1" dirty="0"/>
              <a:t> chi </a:t>
            </a:r>
            <a:r>
              <a:rPr lang="en-GB" sz="3600" b="1" dirty="0" err="1"/>
              <a:t>os</a:t>
            </a:r>
            <a:r>
              <a:rPr lang="en-GB" sz="3600" b="1" dirty="0"/>
              <a:t> </a:t>
            </a:r>
            <a:r>
              <a:rPr lang="en-GB" sz="3600" b="1" dirty="0" err="1"/>
              <a:t>gwnewch</a:t>
            </a:r>
            <a:r>
              <a:rPr lang="en-GB" sz="3600" b="1" dirty="0"/>
              <a:t> chi </a:t>
            </a:r>
            <a:r>
              <a:rPr lang="en-GB" sz="3600" b="1" dirty="0" err="1"/>
              <a:t>unrhyw</a:t>
            </a:r>
            <a:r>
              <a:rPr lang="en-GB" sz="3600" b="1" dirty="0"/>
              <a:t> </a:t>
            </a:r>
            <a:r>
              <a:rPr lang="en-GB" sz="3600" b="1" dirty="0" err="1"/>
              <a:t>beth</a:t>
            </a:r>
            <a:r>
              <a:rPr lang="en-GB" sz="3600" b="1" dirty="0"/>
              <a:t>, </a:t>
            </a:r>
            <a:r>
              <a:rPr lang="en-GB" sz="3600" b="1" dirty="0" err="1"/>
              <a:t>ond</a:t>
            </a:r>
            <a:r>
              <a:rPr lang="en-GB" sz="3600" b="1" dirty="0"/>
              <a:t> </a:t>
            </a:r>
            <a:r>
              <a:rPr lang="en-GB" sz="3600" b="1" dirty="0" err="1"/>
              <a:t>rydych</a:t>
            </a:r>
            <a:r>
              <a:rPr lang="en-GB" sz="3600" b="1" dirty="0"/>
              <a:t> </a:t>
            </a:r>
            <a:r>
              <a:rPr lang="en-GB" sz="3600" b="1" dirty="0" err="1"/>
              <a:t>chi’n</a:t>
            </a:r>
            <a:r>
              <a:rPr lang="en-GB" sz="3600" b="1" dirty="0"/>
              <a:t> </a:t>
            </a:r>
            <a:r>
              <a:rPr lang="en-GB" sz="3600" b="1" dirty="0" err="1"/>
              <a:t>dymuno</a:t>
            </a:r>
            <a:r>
              <a:rPr lang="en-GB" sz="3600" b="1" dirty="0"/>
              <a:t> </a:t>
            </a:r>
            <a:r>
              <a:rPr lang="en-GB" sz="3600" b="1" dirty="0" err="1"/>
              <a:t>helpu</a:t>
            </a:r>
            <a:r>
              <a:rPr lang="en-GB" sz="3600" b="1" dirty="0"/>
              <a:t> Huw.</a:t>
            </a:r>
          </a:p>
          <a:p>
            <a:r>
              <a:rPr lang="en-GB" sz="2400" dirty="0"/>
              <a:t>Beth </a:t>
            </a:r>
            <a:r>
              <a:rPr lang="en-GB" sz="2400" dirty="0" err="1"/>
              <a:t>allech</a:t>
            </a:r>
            <a:r>
              <a:rPr lang="en-GB" sz="2400" dirty="0"/>
              <a:t> chi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 i </a:t>
            </a:r>
            <a:r>
              <a:rPr lang="en-GB" sz="2400" dirty="0" err="1"/>
              <a:t>ledaenu</a:t>
            </a:r>
            <a:r>
              <a:rPr lang="en-GB" sz="2400" dirty="0"/>
              <a:t> </a:t>
            </a:r>
            <a:r>
              <a:rPr lang="en-GB" sz="2400" dirty="0" err="1"/>
              <a:t>caredigrwydd</a:t>
            </a:r>
            <a:r>
              <a:rPr lang="en-GB" sz="2400" dirty="0"/>
              <a:t> ac </a:t>
            </a:r>
            <a:r>
              <a:rPr lang="en-GB" sz="2400" dirty="0" err="1"/>
              <a:t>atal</a:t>
            </a:r>
            <a:r>
              <a:rPr lang="en-GB" sz="2400" dirty="0"/>
              <a:t> </a:t>
            </a:r>
            <a:r>
              <a:rPr lang="en-GB" sz="2400" dirty="0" err="1"/>
              <a:t>bwlio</a:t>
            </a:r>
            <a:r>
              <a:rPr lang="en-GB" sz="2400" dirty="0"/>
              <a:t>? </a:t>
            </a:r>
            <a:endParaRPr lang="en-US" sz="24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404668" y="560116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73019"/>
              <a:ext cx="712134" cy="790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3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AAA1560-500D-4799-96F7-6D5001EB3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5631DB-F767-4AF3-A999-3A63838A1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66D447-F452-4247-A3D6-B07682B6BF36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cs typeface="Arial" panose="020B0604020202020204" pitchFamily="34" charset="0"/>
              </a:rPr>
              <a:t>Wythnos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Gwrth-fwlio</a:t>
            </a:r>
            <a:r>
              <a:rPr lang="en-US" sz="1600" b="1" dirty="0">
                <a:cs typeface="Arial" panose="020B0604020202020204" pitchFamily="34" charset="0"/>
              </a:rPr>
              <a:t> 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58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8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 flipH="1">
            <a:off x="1016793" y="1281529"/>
            <a:ext cx="10158409" cy="443347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-701397" y="436077"/>
            <a:ext cx="51866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48"/>
                </a:solidFill>
                <a:cs typeface="Arial" panose="020B0604020202020204" pitchFamily="34" charset="0"/>
              </a:rPr>
              <a:t>Sefyllfa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E2494C-2249-7348-BFE4-7523E6F38021}"/>
              </a:ext>
            </a:extLst>
          </p:cNvPr>
          <p:cNvSpPr txBox="1"/>
          <p:nvPr/>
        </p:nvSpPr>
        <p:spPr>
          <a:xfrm>
            <a:off x="1572103" y="1742396"/>
            <a:ext cx="919192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/>
              <a:t>O’ch</a:t>
            </a:r>
            <a:r>
              <a:rPr lang="en-GB" sz="3600" b="1" dirty="0"/>
              <a:t> </a:t>
            </a:r>
            <a:r>
              <a:rPr lang="en-GB" sz="3600" b="1" dirty="0" err="1"/>
              <a:t>blaen</a:t>
            </a:r>
            <a:r>
              <a:rPr lang="en-GB" sz="3600" b="1" dirty="0"/>
              <a:t> chi, </a:t>
            </a:r>
            <a:r>
              <a:rPr lang="en-GB" sz="3600" b="1" dirty="0" err="1"/>
              <a:t>dywed</a:t>
            </a:r>
            <a:r>
              <a:rPr lang="en-GB" sz="3600" b="1" dirty="0"/>
              <a:t> Faiza </a:t>
            </a:r>
            <a:r>
              <a:rPr lang="en-GB" sz="3600" b="1" dirty="0" err="1"/>
              <a:t>wrth</a:t>
            </a:r>
            <a:r>
              <a:rPr lang="en-GB" sz="3600" b="1" dirty="0"/>
              <a:t> Molly </a:t>
            </a:r>
            <a:r>
              <a:rPr lang="en-GB" sz="3600" b="1" dirty="0" err="1"/>
              <a:t>ei</a:t>
            </a:r>
            <a:r>
              <a:rPr lang="en-GB" sz="3600" b="1" dirty="0"/>
              <a:t> bod </a:t>
            </a:r>
            <a:r>
              <a:rPr lang="en-GB" sz="3600" b="1" dirty="0" err="1"/>
              <a:t>hi’n</a:t>
            </a:r>
            <a:r>
              <a:rPr lang="en-GB" sz="3600" b="1" dirty="0"/>
              <a:t> ‘</a:t>
            </a:r>
            <a:r>
              <a:rPr lang="en-GB" sz="3600" b="1" dirty="0" err="1"/>
              <a:t>rhyfedd</a:t>
            </a:r>
            <a:r>
              <a:rPr lang="en-GB" sz="3600" b="1" dirty="0"/>
              <a:t>’. Mae </a:t>
            </a:r>
            <a:r>
              <a:rPr lang="en-GB" sz="3600" b="1" dirty="0" err="1"/>
              <a:t>hi’n</a:t>
            </a:r>
            <a:r>
              <a:rPr lang="en-GB" sz="3600" b="1" dirty="0"/>
              <a:t> </a:t>
            </a:r>
            <a:r>
              <a:rPr lang="en-GB" sz="3600" b="1" dirty="0" err="1"/>
              <a:t>cychwyn</a:t>
            </a:r>
            <a:r>
              <a:rPr lang="en-GB" sz="3600" b="1" dirty="0"/>
              <a:t> bod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ffiaidd</a:t>
            </a:r>
            <a:r>
              <a:rPr lang="en-GB" sz="3600" b="1" dirty="0"/>
              <a:t> </a:t>
            </a:r>
            <a:r>
              <a:rPr lang="en-GB" sz="3600" b="1" dirty="0" err="1"/>
              <a:t>iawn</a:t>
            </a:r>
            <a:r>
              <a:rPr lang="en-GB" sz="3600" b="1" dirty="0"/>
              <a:t> </a:t>
            </a:r>
            <a:r>
              <a:rPr lang="en-GB" sz="3600" b="1" dirty="0" err="1"/>
              <a:t>gyda</a:t>
            </a:r>
            <a:r>
              <a:rPr lang="en-GB" sz="3600" b="1" dirty="0"/>
              <a:t> hi ac </a:t>
            </a:r>
            <a:r>
              <a:rPr lang="en-GB" sz="3600" b="1" dirty="0" err="1"/>
              <a:t>mae’n</a:t>
            </a:r>
            <a:r>
              <a:rPr lang="en-GB" sz="3600" b="1" dirty="0"/>
              <a:t> </a:t>
            </a:r>
            <a:r>
              <a:rPr lang="en-GB" sz="3600" b="1" dirty="0" err="1"/>
              <a:t>hynod</a:t>
            </a:r>
            <a:r>
              <a:rPr lang="en-GB" sz="3600" b="1" dirty="0"/>
              <a:t> o </a:t>
            </a:r>
            <a:r>
              <a:rPr lang="en-GB" sz="3600" b="1" dirty="0" err="1"/>
              <a:t>letchwith</a:t>
            </a:r>
            <a:r>
              <a:rPr lang="en-GB" sz="3600" b="1" dirty="0"/>
              <a:t> a </a:t>
            </a:r>
            <a:r>
              <a:rPr lang="en-GB" sz="3600" b="1" dirty="0" err="1"/>
              <a:t>dros</a:t>
            </a:r>
            <a:r>
              <a:rPr lang="en-GB" sz="3600" b="1" dirty="0"/>
              <a:t> y top. Mae Molly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edrych</a:t>
            </a:r>
            <a:r>
              <a:rPr lang="en-GB" sz="3600" b="1" dirty="0"/>
              <a:t>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syfrdan</a:t>
            </a:r>
            <a:r>
              <a:rPr lang="en-GB" sz="3600" b="1" dirty="0"/>
              <a:t> ac </a:t>
            </a:r>
            <a:r>
              <a:rPr lang="en-GB" sz="3600" b="1" dirty="0" err="1"/>
              <a:t>yn</a:t>
            </a:r>
            <a:r>
              <a:rPr lang="en-GB" sz="3600" b="1" dirty="0"/>
              <a:t> </a:t>
            </a:r>
            <a:r>
              <a:rPr lang="en-GB" sz="3600" b="1" dirty="0" err="1"/>
              <a:t>ofidus</a:t>
            </a:r>
            <a:r>
              <a:rPr lang="en-GB" sz="3600" b="1" dirty="0"/>
              <a:t>.</a:t>
            </a:r>
          </a:p>
          <a:p>
            <a:r>
              <a:rPr lang="en-GB" sz="2400" dirty="0"/>
              <a:t>Beth </a:t>
            </a:r>
            <a:r>
              <a:rPr lang="en-GB" sz="2400" dirty="0" err="1"/>
              <a:t>allech</a:t>
            </a:r>
            <a:r>
              <a:rPr lang="en-GB" sz="2400" dirty="0"/>
              <a:t> chi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wneud</a:t>
            </a:r>
            <a:r>
              <a:rPr lang="en-GB" sz="2400" dirty="0"/>
              <a:t> i </a:t>
            </a:r>
            <a:r>
              <a:rPr lang="en-GB" sz="2400" dirty="0" err="1"/>
              <a:t>ledaenu</a:t>
            </a:r>
            <a:r>
              <a:rPr lang="en-GB" sz="2400" dirty="0"/>
              <a:t> </a:t>
            </a:r>
            <a:r>
              <a:rPr lang="en-GB" sz="2400" dirty="0" err="1"/>
              <a:t>caredigrwydd</a:t>
            </a:r>
            <a:r>
              <a:rPr lang="en-GB" sz="2400" dirty="0"/>
              <a:t> ac </a:t>
            </a:r>
            <a:r>
              <a:rPr lang="en-GB" sz="2400" dirty="0" err="1"/>
              <a:t>atal</a:t>
            </a:r>
            <a:r>
              <a:rPr lang="en-GB" sz="2400" dirty="0"/>
              <a:t> </a:t>
            </a:r>
            <a:r>
              <a:rPr lang="en-GB" sz="2400" dirty="0" err="1"/>
              <a:t>bwlio</a:t>
            </a:r>
            <a:r>
              <a:rPr lang="en-GB" sz="2400" dirty="0"/>
              <a:t>? </a:t>
            </a:r>
            <a:endParaRPr lang="en-US" sz="24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 rot="477960">
            <a:off x="3404668" y="487546"/>
            <a:ext cx="994099" cy="1317461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41243" y="1473019"/>
              <a:ext cx="712134" cy="790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4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2" name="Rectangular Callout 4">
            <a:extLst>
              <a:ext uri="{FF2B5EF4-FFF2-40B4-BE49-F238E27FC236}">
                <a16:creationId xmlns:a16="http://schemas.microsoft.com/office/drawing/2014/main" id="{4F531C93-4537-354B-A5EB-02183378878E}"/>
              </a:ext>
            </a:extLst>
          </p:cNvPr>
          <p:cNvSpPr/>
          <p:nvPr/>
        </p:nvSpPr>
        <p:spPr>
          <a:xfrm rot="1159840">
            <a:off x="10547838" y="-1066124"/>
            <a:ext cx="4005239" cy="246181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379247 w 3300247"/>
              <a:gd name="connsiteY5" fmla="*/ 2069866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  <a:gd name="connsiteX0" fmla="*/ 0 w 3300247"/>
              <a:gd name="connsiteY0" fmla="*/ 0 h 2393038"/>
              <a:gd name="connsiteX1" fmla="*/ 3300247 w 3300247"/>
              <a:gd name="connsiteY1" fmla="*/ 117397 h 2393038"/>
              <a:gd name="connsiteX2" fmla="*/ 3172684 w 3300247"/>
              <a:gd name="connsiteY2" fmla="*/ 2034074 h 2393038"/>
              <a:gd name="connsiteX3" fmla="*/ 580138 w 3300247"/>
              <a:gd name="connsiteY3" fmla="*/ 2067980 h 2393038"/>
              <a:gd name="connsiteX4" fmla="*/ 542019 w 3300247"/>
              <a:gd name="connsiteY4" fmla="*/ 2393038 h 2393038"/>
              <a:gd name="connsiteX5" fmla="*/ 411739 w 3300247"/>
              <a:gd name="connsiteY5" fmla="*/ 2077578 h 2393038"/>
              <a:gd name="connsiteX6" fmla="*/ 155693 w 3300247"/>
              <a:gd name="connsiteY6" fmla="*/ 2069866 h 2393038"/>
              <a:gd name="connsiteX7" fmla="*/ 0 w 3300247"/>
              <a:gd name="connsiteY7" fmla="*/ 0 h 239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393038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42019" y="2393038"/>
                </a:lnTo>
                <a:lnTo>
                  <a:pt x="411739" y="2077578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F1F440A-4F65-4D1F-BDC0-275CFFED3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051" y="5871663"/>
            <a:ext cx="3150607" cy="10616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8838B2-02D9-4C5C-AF80-93ADDCC9F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5" y="5922577"/>
            <a:ext cx="1062990" cy="8267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1612198-6357-4C7E-9B55-42BEE1B9FF51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405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F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1767840" y="1026160"/>
            <a:ext cx="8176457" cy="3907367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9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3805238" y="3751341"/>
            <a:ext cx="4752976" cy="143666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953286" y="748659"/>
            <a:ext cx="8105312" cy="409914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524141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500243" y="2524141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2247703" y="1209352"/>
            <a:ext cx="75363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b="1" dirty="0">
                <a:cs typeface="Arial" panose="020B0604020202020204" pitchFamily="34" charset="0"/>
              </a:rPr>
              <a:t>A </a:t>
            </a:r>
            <a:r>
              <a:rPr lang="en-US" sz="6400" b="1" dirty="0" err="1">
                <a:cs typeface="Arial" panose="020B0604020202020204" pitchFamily="34" charset="0"/>
              </a:rPr>
              <a:t>oes</a:t>
            </a:r>
            <a:r>
              <a:rPr lang="en-US" sz="6400" b="1" dirty="0">
                <a:cs typeface="Arial" panose="020B0604020202020204" pitchFamily="34" charset="0"/>
              </a:rPr>
              <a:t> </a:t>
            </a:r>
            <a:r>
              <a:rPr lang="en-US" sz="6400" b="1" dirty="0" err="1">
                <a:cs typeface="Arial" panose="020B0604020202020204" pitchFamily="34" charset="0"/>
              </a:rPr>
              <a:t>modd</a:t>
            </a:r>
            <a:r>
              <a:rPr lang="en-US" sz="6400" b="1" dirty="0">
                <a:cs typeface="Arial" panose="020B0604020202020204" pitchFamily="34" charset="0"/>
              </a:rPr>
              <a:t> </a:t>
            </a:r>
            <a:r>
              <a:rPr lang="en-US" sz="6400" b="1" dirty="0" err="1">
                <a:cs typeface="Arial" panose="020B0604020202020204" pitchFamily="34" charset="0"/>
              </a:rPr>
              <a:t>anghytuno’n</a:t>
            </a:r>
            <a:r>
              <a:rPr lang="en-US" sz="6400" b="1" dirty="0">
                <a:cs typeface="Arial" panose="020B0604020202020204" pitchFamily="34" charset="0"/>
              </a:rPr>
              <a:t> </a:t>
            </a:r>
            <a:r>
              <a:rPr lang="en-US" sz="6400" b="1" dirty="0" err="1">
                <a:cs typeface="Arial" panose="020B0604020202020204" pitchFamily="34" charset="0"/>
              </a:rPr>
              <a:t>garedig</a:t>
            </a:r>
            <a:r>
              <a:rPr lang="en-US" sz="6400" b="1" dirty="0">
                <a:cs typeface="Arial" panose="020B0604020202020204" pitchFamily="34" charset="0"/>
              </a:rPr>
              <a:t>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21289-0B83-024C-AE54-474D72DDF9FD}"/>
              </a:ext>
            </a:extLst>
          </p:cNvPr>
          <p:cNvSpPr txBox="1"/>
          <p:nvPr/>
        </p:nvSpPr>
        <p:spPr>
          <a:xfrm>
            <a:off x="4076702" y="4162763"/>
            <a:ext cx="42100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Meddwl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paru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bg1"/>
                </a:solidFill>
                <a:cs typeface="Arial" panose="020B0604020202020204" pitchFamily="34" charset="0"/>
              </a:rPr>
              <a:t>rhannu</a:t>
            </a:r>
            <a:r>
              <a:rPr lang="en-US" sz="3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1777631-748E-BA41-88BD-D63AC20BB733}"/>
              </a:ext>
            </a:extLst>
          </p:cNvPr>
          <p:cNvGrpSpPr/>
          <p:nvPr/>
        </p:nvGrpSpPr>
        <p:grpSpPr>
          <a:xfrm rot="477960">
            <a:off x="9727341" y="397329"/>
            <a:ext cx="833161" cy="1127502"/>
            <a:chOff x="9991088" y="1389146"/>
            <a:chExt cx="833161" cy="1127502"/>
          </a:xfrm>
        </p:grpSpPr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F350B72B-3523-F24D-8140-3326E7574079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6A69D8-34DD-854C-8DB7-E7E446FF8CA8}"/>
                </a:ext>
              </a:extLst>
            </p:cNvPr>
            <p:cNvSpPr txBox="1"/>
            <p:nvPr/>
          </p:nvSpPr>
          <p:spPr>
            <a:xfrm>
              <a:off x="10058399" y="1401511"/>
              <a:ext cx="691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>
                  <a:cs typeface="Arial" panose="020B0604020202020204" pitchFamily="34" charset="0"/>
                </a:rPr>
                <a:t>?</a:t>
              </a:r>
              <a:endParaRPr lang="en-US" sz="54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Rectangular Callout 4">
            <a:extLst>
              <a:ext uri="{FF2B5EF4-FFF2-40B4-BE49-F238E27FC236}">
                <a16:creationId xmlns:a16="http://schemas.microsoft.com/office/drawing/2014/main" id="{B28ECC97-4606-9C46-B5F0-0EEC0B0C556D}"/>
              </a:ext>
            </a:extLst>
          </p:cNvPr>
          <p:cNvSpPr/>
          <p:nvPr/>
        </p:nvSpPr>
        <p:spPr>
          <a:xfrm rot="21073217">
            <a:off x="-1185133" y="-1079500"/>
            <a:ext cx="4504928" cy="2421515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497019 w 3949346"/>
              <a:gd name="connsiteY0" fmla="*/ 0 h 2750198"/>
              <a:gd name="connsiteX1" fmla="*/ 3949346 w 3949346"/>
              <a:gd name="connsiteY1" fmla="*/ 102637 h 2750198"/>
              <a:gd name="connsiteX2" fmla="*/ 3800057 w 3949346"/>
              <a:gd name="connsiteY2" fmla="*/ 2034074 h 2750198"/>
              <a:gd name="connsiteX3" fmla="*/ 1694448 w 3949346"/>
              <a:gd name="connsiteY3" fmla="*/ 2099388 h 2750198"/>
              <a:gd name="connsiteX4" fmla="*/ 1405209 w 3949346"/>
              <a:gd name="connsiteY4" fmla="*/ 2750198 h 2750198"/>
              <a:gd name="connsiteX5" fmla="*/ 1274570 w 3949346"/>
              <a:gd name="connsiteY5" fmla="*/ 2099388 h 2750198"/>
              <a:gd name="connsiteX6" fmla="*/ 0 w 3949346"/>
              <a:gd name="connsiteY6" fmla="*/ 2104345 h 2750198"/>
              <a:gd name="connsiteX7" fmla="*/ 497019 w 3949346"/>
              <a:gd name="connsiteY7" fmla="*/ 0 h 2750198"/>
              <a:gd name="connsiteX0" fmla="*/ 0 w 4158407"/>
              <a:gd name="connsiteY0" fmla="*/ 226046 h 2647561"/>
              <a:gd name="connsiteX1" fmla="*/ 4158407 w 4158407"/>
              <a:gd name="connsiteY1" fmla="*/ 0 h 2647561"/>
              <a:gd name="connsiteX2" fmla="*/ 4009118 w 4158407"/>
              <a:gd name="connsiteY2" fmla="*/ 1931437 h 2647561"/>
              <a:gd name="connsiteX3" fmla="*/ 1903509 w 4158407"/>
              <a:gd name="connsiteY3" fmla="*/ 1996751 h 2647561"/>
              <a:gd name="connsiteX4" fmla="*/ 1614270 w 4158407"/>
              <a:gd name="connsiteY4" fmla="*/ 2647561 h 2647561"/>
              <a:gd name="connsiteX5" fmla="*/ 1483631 w 4158407"/>
              <a:gd name="connsiteY5" fmla="*/ 1996751 h 2647561"/>
              <a:gd name="connsiteX6" fmla="*/ 209061 w 4158407"/>
              <a:gd name="connsiteY6" fmla="*/ 2001708 h 2647561"/>
              <a:gd name="connsiteX7" fmla="*/ 0 w 4158407"/>
              <a:gd name="connsiteY7" fmla="*/ 226046 h 2647561"/>
              <a:gd name="connsiteX0" fmla="*/ 0 w 4111683"/>
              <a:gd name="connsiteY0" fmla="*/ 0 h 2421515"/>
              <a:gd name="connsiteX1" fmla="*/ 4111683 w 4111683"/>
              <a:gd name="connsiteY1" fmla="*/ 11815 h 2421515"/>
              <a:gd name="connsiteX2" fmla="*/ 4009118 w 4111683"/>
              <a:gd name="connsiteY2" fmla="*/ 1705391 h 2421515"/>
              <a:gd name="connsiteX3" fmla="*/ 1903509 w 4111683"/>
              <a:gd name="connsiteY3" fmla="*/ 1770705 h 2421515"/>
              <a:gd name="connsiteX4" fmla="*/ 1614270 w 4111683"/>
              <a:gd name="connsiteY4" fmla="*/ 2421515 h 2421515"/>
              <a:gd name="connsiteX5" fmla="*/ 1483631 w 4111683"/>
              <a:gd name="connsiteY5" fmla="*/ 1770705 h 2421515"/>
              <a:gd name="connsiteX6" fmla="*/ 209061 w 4111683"/>
              <a:gd name="connsiteY6" fmla="*/ 1775662 h 2421515"/>
              <a:gd name="connsiteX7" fmla="*/ 0 w 4111683"/>
              <a:gd name="connsiteY7" fmla="*/ 0 h 242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11683" h="2421515">
                <a:moveTo>
                  <a:pt x="0" y="0"/>
                </a:moveTo>
                <a:lnTo>
                  <a:pt x="4111683" y="11815"/>
                </a:lnTo>
                <a:lnTo>
                  <a:pt x="4009118" y="1705391"/>
                </a:lnTo>
                <a:lnTo>
                  <a:pt x="1903509" y="1770705"/>
                </a:lnTo>
                <a:lnTo>
                  <a:pt x="1614270" y="2421515"/>
                </a:lnTo>
                <a:lnTo>
                  <a:pt x="1483631" y="1770705"/>
                </a:lnTo>
                <a:lnTo>
                  <a:pt x="209061" y="1775662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CF44BE8-1B49-4DB3-920E-DB35139E7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54" y="5847759"/>
            <a:ext cx="3150607" cy="10616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EB746EA-B92A-4744-88A9-374D4335D1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16"/>
          <a:stretch/>
        </p:blipFill>
        <p:spPr>
          <a:xfrm>
            <a:off x="117708" y="5948786"/>
            <a:ext cx="1288243" cy="79351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24B5737-FFDC-4054-A4C3-F672FD9A0BCB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cs typeface="Arial" panose="020B0604020202020204" pitchFamily="34" charset="0"/>
              </a:rPr>
              <a:t>Wythnos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dirty="0" err="1">
                <a:cs typeface="Arial" panose="020B0604020202020204" pitchFamily="34" charset="0"/>
              </a:rPr>
              <a:t>Gwrth-fwlio</a:t>
            </a:r>
            <a:r>
              <a:rPr lang="en-US" sz="1600" dirty="0">
                <a:cs typeface="Arial" panose="020B0604020202020204" pitchFamily="34" charset="0"/>
              </a:rPr>
              <a:t> </a:t>
            </a:r>
            <a:r>
              <a:rPr lang="en-US" sz="1600" b="1" dirty="0">
                <a:cs typeface="Arial" panose="020B0604020202020204" pitchFamily="34" charset="0"/>
              </a:rPr>
              <a:t>2021 – Un </a:t>
            </a:r>
            <a:r>
              <a:rPr lang="en-US" sz="1600" b="1" dirty="0" err="1">
                <a:cs typeface="Arial" panose="020B0604020202020204" pitchFamily="34" charset="0"/>
              </a:rPr>
              <a:t>Gair</a:t>
            </a:r>
            <a:r>
              <a:rPr lang="en-US" sz="1600" b="1" dirty="0">
                <a:cs typeface="Arial" panose="020B0604020202020204" pitchFamily="34" charset="0"/>
              </a:rPr>
              <a:t> </a:t>
            </a:r>
            <a:r>
              <a:rPr lang="en-US" sz="1600" b="1" dirty="0" err="1">
                <a:cs typeface="Arial" panose="020B0604020202020204" pitchFamily="34" charset="0"/>
              </a:rPr>
              <a:t>Caredig</a:t>
            </a:r>
            <a:endParaRPr lang="en-US" sz="16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996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513</Words>
  <Application>Microsoft Office PowerPoint</Application>
  <PresentationFormat>Widescreen</PresentationFormat>
  <Paragraphs>107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56</cp:revision>
  <dcterms:created xsi:type="dcterms:W3CDTF">2020-11-20T17:36:42Z</dcterms:created>
  <dcterms:modified xsi:type="dcterms:W3CDTF">2021-10-25T16:10:11Z</dcterms:modified>
</cp:coreProperties>
</file>