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8" r:id="rId2"/>
    <p:sldId id="293" r:id="rId3"/>
    <p:sldId id="294" r:id="rId4"/>
    <p:sldId id="287" r:id="rId5"/>
    <p:sldId id="29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48"/>
    <a:srgbClr val="00F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9"/>
    <p:restoredTop sz="94621"/>
  </p:normalViewPr>
  <p:slideViewPr>
    <p:cSldViewPr snapToGrid="0" snapToObjects="1">
      <p:cViewPr varScale="1">
        <p:scale>
          <a:sx n="61" d="100"/>
          <a:sy n="61" d="100"/>
        </p:scale>
        <p:origin x="32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E4564-86D6-6C41-9BBB-9EB133F627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2204CD-C2D7-D94E-9D2E-344F0886A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95139-E049-0048-B67C-3A4CED2C7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5A947-EB78-4740-8C8C-6AB184A4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1335C-C845-E648-AD54-258E2164C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979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C07FD-BA2C-F949-B833-2620B9B4B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418F04-E1D8-E349-A050-C353A2E22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63C76-EBBD-354D-90BB-D81069CC3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9C691-47F2-3F4A-B5EE-14EB34DA5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D8BD5-E7FD-324F-946B-9EED4EBB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612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29E760-8C8C-354B-9494-BF9E76D6CA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4B2FB1-3157-2F4F-B9EF-5EA782105D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5135C-D677-804A-9340-F62F5F46D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45560-9613-754D-BC01-BD0901E99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25733-1530-D349-BEF2-760D273F5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064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7C354-4933-4C40-907B-5F144BC57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35FBB-072E-904B-AFB6-AE513EED7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2A937-57FC-9C4B-A9AA-616D5DFF0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68356-F52F-0048-A127-805997811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ECD72-7CE1-4C42-9DAD-19E4B7E1F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33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66A09-9939-CC4E-B7BB-4CEEFD5EA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E8BDFC-2994-9545-89B7-EF9817364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4E924-B1EC-4C4C-BBED-79D1BA269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926DE-6280-144C-8C88-0D55F8AD2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569A1-933C-A745-AE8C-797813DBF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22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232F-8E33-5442-A26A-075EAD70F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3FEB3-D62A-4C47-B3C0-2F2F51CC7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CC972-76A1-E140-A775-7621815E6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9E178B-1EC0-E84C-8E8C-3F4A35D5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D3BA4-A150-7D44-A486-6AA0DD01A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FC3037-016D-7740-8AF3-3C89A3E55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629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06D76-D3F5-BF42-81E8-75370BE92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1858D-AF5F-0947-AB42-24DFE86B0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3B6835-D5E1-6C4F-9F13-7899F37C2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BD6CEB-C4BA-6743-AB9D-F957B62B5D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A0626E-ACD6-8844-B976-2FE727946E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80F218-7204-7342-9605-0AFF2379C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70ACC7-DD92-5741-A5A2-C09476AFE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60E3C7-CB91-644A-83BF-A2C1B5635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198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D77D-FD0D-4E40-9565-003396508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BDC81A-DEB6-FA47-A734-7FDE904A6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208FB5-FD86-3948-84C6-4E7E10000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944221-EB21-BC4E-9A62-B4578845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33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DC8B1E-3426-B54B-BFA7-16AACEEB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FE8A24-D6F6-7B4D-A24A-D99BA25C6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1B9A0-4F22-1442-A09B-C696D507D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935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F1CFF-2925-ED45-84B2-47D7A9CC4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D1679-EE8F-8945-A3C2-1E21ACD83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C0DA7B-4E63-A741-A9A9-C60103118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3F7CB-D6DA-0E47-96D0-A9578A960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576C1-5DA9-BE42-B577-E8E9EA7E0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FC645-1402-8443-90BD-D4EDA22A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36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FC86D-15BC-834C-BAFD-B553879BE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E9A86-3ED3-514E-97C3-CD023FA3B6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C05BE-2E29-8246-9061-0F8DA365B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78F565-40E0-444E-A740-4053C5532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8F888D-67E9-6841-8DF6-CFA65FCE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4F5B3F-9DEE-7F40-A1BE-2DDFB8E87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10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224AC-71E1-114A-A8BA-9CF2591D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91E2E-90A8-6A49-9373-1A79FBC25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89760-4BB6-BD49-BAE1-4CB24B6A68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F6A58-AB05-BC40-95D2-9D7B4CB4713B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6980D-2F60-294C-8D02-AAD4AEF4B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D26DD-F12D-0F49-B71C-6E4DBD194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45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hyperlink" Target="https://svgsilh.com/image/468292.html" TargetMode="External"/><Relationship Id="rId2" Type="http://schemas.openxmlformats.org/officeDocument/2006/relationships/hyperlink" Target="https://youtu.be/SmgiR5s0cHU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C24705-3DF9-074F-9559-CC733054D17F}"/>
              </a:ext>
            </a:extLst>
          </p:cNvPr>
          <p:cNvGrpSpPr/>
          <p:nvPr/>
        </p:nvGrpSpPr>
        <p:grpSpPr>
          <a:xfrm>
            <a:off x="-496458" y="-1908499"/>
            <a:ext cx="13348836" cy="9971229"/>
            <a:chOff x="-496458" y="-1908499"/>
            <a:chExt cx="13348836" cy="997122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270A1-DE9E-1A40-A1BC-3F98B997EF1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F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11882EED-EE07-644D-A609-D7319F22826C}"/>
                </a:ext>
              </a:extLst>
            </p:cNvPr>
            <p:cNvSpPr/>
            <p:nvPr/>
          </p:nvSpPr>
          <p:spPr>
            <a:xfrm rot="21073217">
              <a:off x="-496458" y="-1015797"/>
              <a:ext cx="3782511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ular Callout 4">
              <a:extLst>
                <a:ext uri="{FF2B5EF4-FFF2-40B4-BE49-F238E27FC236}">
                  <a16:creationId xmlns:a16="http://schemas.microsoft.com/office/drawing/2014/main" id="{F1F6D090-7C79-9847-8BE7-ECED997360EC}"/>
                </a:ext>
              </a:extLst>
            </p:cNvPr>
            <p:cNvSpPr/>
            <p:nvPr/>
          </p:nvSpPr>
          <p:spPr>
            <a:xfrm rot="398528" flipH="1">
              <a:off x="2319488" y="-1908499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ular Callout 4">
              <a:extLst>
                <a:ext uri="{FF2B5EF4-FFF2-40B4-BE49-F238E27FC236}">
                  <a16:creationId xmlns:a16="http://schemas.microsoft.com/office/drawing/2014/main" id="{E44B3EAE-B8D1-944C-B149-8339BD2CD10C}"/>
                </a:ext>
              </a:extLst>
            </p:cNvPr>
            <p:cNvSpPr/>
            <p:nvPr/>
          </p:nvSpPr>
          <p:spPr>
            <a:xfrm rot="21391109" flipH="1">
              <a:off x="8422451" y="-1383931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8" name="Rectangular Callout 4">
              <a:extLst>
                <a:ext uri="{FF2B5EF4-FFF2-40B4-BE49-F238E27FC236}">
                  <a16:creationId xmlns:a16="http://schemas.microsoft.com/office/drawing/2014/main" id="{0C832F2A-C647-474C-8357-42DA33E371B1}"/>
                </a:ext>
              </a:extLst>
            </p:cNvPr>
            <p:cNvSpPr/>
            <p:nvPr/>
          </p:nvSpPr>
          <p:spPr>
            <a:xfrm rot="21391109" flipH="1">
              <a:off x="-295703" y="-594891"/>
              <a:ext cx="1461749" cy="145151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0" name="Rectangular Callout 4">
              <a:extLst>
                <a:ext uri="{FF2B5EF4-FFF2-40B4-BE49-F238E27FC236}">
                  <a16:creationId xmlns:a16="http://schemas.microsoft.com/office/drawing/2014/main" id="{F5C10E10-769A-394B-8B36-E487B9658D0C}"/>
                </a:ext>
              </a:extLst>
            </p:cNvPr>
            <p:cNvSpPr/>
            <p:nvPr/>
          </p:nvSpPr>
          <p:spPr>
            <a:xfrm rot="9912178">
              <a:off x="8301664" y="5312532"/>
              <a:ext cx="4550714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98E31511-41AA-B747-B3B9-AD92C833F49C}"/>
                </a:ext>
              </a:extLst>
            </p:cNvPr>
            <p:cNvSpPr/>
            <p:nvPr/>
          </p:nvSpPr>
          <p:spPr>
            <a:xfrm rot="21391109" flipH="1">
              <a:off x="10953247" y="4295739"/>
              <a:ext cx="773732" cy="692515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0" name="Rectangular Callout 4">
            <a:extLst>
              <a:ext uri="{FF2B5EF4-FFF2-40B4-BE49-F238E27FC236}">
                <a16:creationId xmlns:a16="http://schemas.microsoft.com/office/drawing/2014/main" id="{AC8CDB51-9AE2-894D-829D-794F1B32C679}"/>
              </a:ext>
            </a:extLst>
          </p:cNvPr>
          <p:cNvSpPr/>
          <p:nvPr/>
        </p:nvSpPr>
        <p:spPr>
          <a:xfrm rot="21448396">
            <a:off x="1465975" y="1616239"/>
            <a:ext cx="4607656" cy="37348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4" name="Rectangular Callout 4">
            <a:extLst>
              <a:ext uri="{FF2B5EF4-FFF2-40B4-BE49-F238E27FC236}">
                <a16:creationId xmlns:a16="http://schemas.microsoft.com/office/drawing/2014/main" id="{8922990E-F21A-A04A-B26F-2BD89ACE93C3}"/>
              </a:ext>
            </a:extLst>
          </p:cNvPr>
          <p:cNvSpPr/>
          <p:nvPr/>
        </p:nvSpPr>
        <p:spPr>
          <a:xfrm>
            <a:off x="1620835" y="1493831"/>
            <a:ext cx="4552640" cy="380266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E05CB33-C8C2-5042-9010-F256983E38ED}"/>
              </a:ext>
            </a:extLst>
          </p:cNvPr>
          <p:cNvSpPr/>
          <p:nvPr/>
        </p:nvSpPr>
        <p:spPr>
          <a:xfrm rot="12141057" flipH="1">
            <a:off x="-323135" y="5727138"/>
            <a:ext cx="4309143" cy="275019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750198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197429" y="2099388"/>
                </a:lnTo>
                <a:lnTo>
                  <a:pt x="908190" y="2750198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27C552-7950-294A-B120-16867A301804}"/>
              </a:ext>
            </a:extLst>
          </p:cNvPr>
          <p:cNvSpPr txBox="1"/>
          <p:nvPr/>
        </p:nvSpPr>
        <p:spPr>
          <a:xfrm>
            <a:off x="1620835" y="2036849"/>
            <a:ext cx="464506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cs typeface="Arial" panose="020B0604020202020204" pitchFamily="34" charset="0"/>
              </a:rPr>
              <a:t>Wythnos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Gwrth-fwlio</a:t>
            </a:r>
            <a:r>
              <a:rPr lang="en-US" sz="4800" b="1" dirty="0">
                <a:cs typeface="Arial" panose="020B0604020202020204" pitchFamily="34" charset="0"/>
              </a:rPr>
              <a:t> 2021 </a:t>
            </a:r>
          </a:p>
          <a:p>
            <a:pPr algn="ctr"/>
            <a:r>
              <a:rPr lang="en-US" sz="2800" b="1" dirty="0" err="1">
                <a:solidFill>
                  <a:srgbClr val="FF0048"/>
                </a:solidFill>
                <a:cs typeface="Arial" panose="020B0604020202020204" pitchFamily="34" charset="0"/>
              </a:rPr>
              <a:t>Cyfarfod</a:t>
            </a:r>
            <a:r>
              <a:rPr lang="en-US" sz="28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48"/>
                </a:solidFill>
                <a:cs typeface="Arial" panose="020B0604020202020204" pitchFamily="34" charset="0"/>
              </a:rPr>
              <a:t>Boreol</a:t>
            </a:r>
            <a:r>
              <a:rPr lang="en-US" sz="28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48"/>
                </a:solidFill>
                <a:cs typeface="Arial" panose="020B0604020202020204" pitchFamily="34" charset="0"/>
              </a:rPr>
              <a:t>Ysgolion</a:t>
            </a:r>
            <a:r>
              <a:rPr lang="en-US" sz="28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48"/>
                </a:solidFill>
                <a:cs typeface="Arial" panose="020B0604020202020204" pitchFamily="34" charset="0"/>
              </a:rPr>
              <a:t>Uwchradd</a:t>
            </a:r>
            <a:r>
              <a:rPr lang="en-US" sz="2800" b="1" dirty="0">
                <a:solidFill>
                  <a:srgbClr val="FF0048"/>
                </a:solidFill>
                <a:cs typeface="Arial" panose="020B0604020202020204" pitchFamily="34" charset="0"/>
              </a:rPr>
              <a:t>, Cymru </a:t>
            </a:r>
            <a:endParaRPr lang="en-US" sz="3200" b="1" dirty="0">
              <a:solidFill>
                <a:srgbClr val="FF0048"/>
              </a:solidFill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A392705-2A18-D74E-95A2-3FF8E6D82B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600" b="841"/>
          <a:stretch/>
        </p:blipFill>
        <p:spPr>
          <a:xfrm>
            <a:off x="6153718" y="4827196"/>
            <a:ext cx="4094539" cy="10081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EB284D7-ED93-43A9-9CE8-2B3C158E3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893" y="5478773"/>
            <a:ext cx="4450080" cy="14995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EFB888-488F-44DC-BBA0-BBE3CB84C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667" y="5288549"/>
            <a:ext cx="1675906" cy="139908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157237A-D6C8-4633-AEFB-0FAD71FF9F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0227" y="1304187"/>
            <a:ext cx="4781816" cy="418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4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2654734" y="2006053"/>
            <a:ext cx="6568203" cy="21559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>
                <a:solidFill>
                  <a:schemeClr val="bg1"/>
                </a:solidFill>
              </a:rPr>
              <a:pPr algn="r"/>
              <a:t>2</a:t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4947920" y="5191759"/>
            <a:ext cx="4547627" cy="78431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</a:rPr>
              <a:t>Galwad</a:t>
            </a:r>
            <a:r>
              <a:rPr lang="en-US" sz="3200" b="1" dirty="0">
                <a:solidFill>
                  <a:schemeClr val="bg1"/>
                </a:solidFill>
              </a:rPr>
              <a:t> i </a:t>
            </a:r>
            <a:r>
              <a:rPr lang="en-US" sz="3200" b="1" dirty="0" err="1">
                <a:solidFill>
                  <a:schemeClr val="bg1"/>
                </a:solidFill>
              </a:rPr>
              <a:t>weithredu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731520" y="315428"/>
            <a:ext cx="11205710" cy="578057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12619"/>
              <a:gd name="connsiteX1" fmla="*/ 3300247 w 3300247"/>
              <a:gd name="connsiteY1" fmla="*/ 117397 h 2412619"/>
              <a:gd name="connsiteX2" fmla="*/ 3172684 w 3300247"/>
              <a:gd name="connsiteY2" fmla="*/ 2034074 h 2412619"/>
              <a:gd name="connsiteX3" fmla="*/ 580138 w 3300247"/>
              <a:gd name="connsiteY3" fmla="*/ 2067980 h 2412619"/>
              <a:gd name="connsiteX4" fmla="*/ 461787 w 3300247"/>
              <a:gd name="connsiteY4" fmla="*/ 2412619 h 2412619"/>
              <a:gd name="connsiteX5" fmla="*/ 379247 w 3300247"/>
              <a:gd name="connsiteY5" fmla="*/ 2069866 h 2412619"/>
              <a:gd name="connsiteX6" fmla="*/ 155693 w 3300247"/>
              <a:gd name="connsiteY6" fmla="*/ 2069866 h 2412619"/>
              <a:gd name="connsiteX7" fmla="*/ 0 w 3300247"/>
              <a:gd name="connsiteY7" fmla="*/ 0 h 2412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12619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61787" y="2412619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 err="1"/>
              <a:t>Gofynnwch</a:t>
            </a:r>
            <a:r>
              <a:rPr lang="en-GB" sz="2200" b="1" dirty="0"/>
              <a:t> a </a:t>
            </a:r>
            <a:r>
              <a:rPr lang="en-GB" sz="2200" b="1" dirty="0" err="1"/>
              <a:t>yw</a:t>
            </a:r>
            <a:r>
              <a:rPr lang="en-GB" sz="2200" b="1" dirty="0"/>
              <a:t> </a:t>
            </a:r>
            <a:r>
              <a:rPr lang="en-GB" sz="2200" b="1" dirty="0" err="1"/>
              <a:t>rhywun</a:t>
            </a:r>
            <a:r>
              <a:rPr lang="en-GB" sz="2200" b="1" dirty="0"/>
              <a:t> </a:t>
            </a:r>
            <a:r>
              <a:rPr lang="en-GB" sz="2200" b="1" dirty="0" err="1"/>
              <a:t>yn</a:t>
            </a:r>
            <a:r>
              <a:rPr lang="en-GB" sz="2200" b="1" dirty="0"/>
              <a:t> </a:t>
            </a:r>
            <a:r>
              <a:rPr lang="en-GB" sz="2200" b="1" dirty="0" err="1"/>
              <a:t>iawn</a:t>
            </a:r>
            <a:r>
              <a:rPr lang="en-GB" sz="2200" b="1" dirty="0"/>
              <a:t>. </a:t>
            </a:r>
            <a:r>
              <a:rPr lang="en-GB" sz="2200" b="1" dirty="0" err="1"/>
              <a:t>Dywedwch</a:t>
            </a:r>
            <a:r>
              <a:rPr lang="en-GB" sz="2200" b="1" dirty="0"/>
              <a:t> ‘</a:t>
            </a:r>
            <a:r>
              <a:rPr lang="en-GB" sz="2200" b="1" dirty="0" err="1"/>
              <a:t>mae’n</a:t>
            </a:r>
            <a:r>
              <a:rPr lang="en-GB" sz="2200" b="1" dirty="0"/>
              <a:t> </a:t>
            </a:r>
            <a:r>
              <a:rPr lang="en-GB" sz="2200" b="1" dirty="0" err="1"/>
              <a:t>ddrwg</a:t>
            </a:r>
            <a:r>
              <a:rPr lang="en-GB" sz="2200" b="1" dirty="0"/>
              <a:t> gen i’. </a:t>
            </a:r>
            <a:r>
              <a:rPr lang="en-GB" sz="2200" b="1" dirty="0" err="1"/>
              <a:t>Dywedwch</a:t>
            </a:r>
            <a:r>
              <a:rPr lang="en-GB" sz="2200" b="1" dirty="0"/>
              <a:t> ‘</a:t>
            </a:r>
            <a:r>
              <a:rPr lang="en-GB" sz="2200" b="1" dirty="0" err="1"/>
              <a:t>hei</a:t>
            </a:r>
            <a:r>
              <a:rPr lang="en-GB" sz="2200" b="1" dirty="0"/>
              <a:t>’.</a:t>
            </a:r>
          </a:p>
          <a:p>
            <a:pPr algn="ctr"/>
            <a:endParaRPr lang="en-GB" sz="2200" b="1" dirty="0"/>
          </a:p>
          <a:p>
            <a:pPr algn="ctr"/>
            <a:r>
              <a:rPr lang="en-GB" sz="2200" b="1" dirty="0" err="1"/>
              <a:t>Mewn</a:t>
            </a:r>
            <a:r>
              <a:rPr lang="en-GB" sz="2200" b="1" dirty="0"/>
              <a:t> </a:t>
            </a:r>
            <a:r>
              <a:rPr lang="en-GB" sz="2200" b="1" dirty="0" err="1"/>
              <a:t>byd</a:t>
            </a:r>
            <a:r>
              <a:rPr lang="en-GB" sz="2200" b="1" dirty="0"/>
              <a:t> </a:t>
            </a:r>
            <a:r>
              <a:rPr lang="en-GB" sz="2200" b="1" dirty="0" err="1"/>
              <a:t>sydd</a:t>
            </a:r>
            <a:r>
              <a:rPr lang="en-GB" sz="2200" b="1" dirty="0"/>
              <a:t> </a:t>
            </a:r>
            <a:r>
              <a:rPr lang="en-GB" sz="2200" b="1" dirty="0" err="1"/>
              <a:t>ar</a:t>
            </a:r>
            <a:r>
              <a:rPr lang="en-GB" sz="2200" b="1" dirty="0"/>
              <a:t> </a:t>
            </a:r>
            <a:r>
              <a:rPr lang="en-GB" sz="2200" b="1" dirty="0" err="1"/>
              <a:t>brydiau</a:t>
            </a:r>
            <a:r>
              <a:rPr lang="en-GB" sz="2200" b="1" dirty="0"/>
              <a:t> yn </a:t>
            </a:r>
            <a:r>
              <a:rPr lang="en-GB" sz="2200" b="1" dirty="0" err="1"/>
              <a:t>teimlo</a:t>
            </a:r>
            <a:r>
              <a:rPr lang="en-GB" sz="2200" b="1" dirty="0"/>
              <a:t> </a:t>
            </a:r>
            <a:r>
              <a:rPr lang="en-GB" sz="2200" b="1" dirty="0" err="1"/>
              <a:t>fel</a:t>
            </a:r>
            <a:r>
              <a:rPr lang="en-GB" sz="2200" b="1" dirty="0"/>
              <a:t> un </a:t>
            </a:r>
            <a:r>
              <a:rPr lang="en-GB" sz="2200" b="1" dirty="0" err="1"/>
              <a:t>sy’n</a:t>
            </a:r>
            <a:r>
              <a:rPr lang="en-GB" sz="2200" b="1" dirty="0"/>
              <a:t> </a:t>
            </a:r>
            <a:r>
              <a:rPr lang="en-GB" sz="2200" b="1" dirty="0" err="1"/>
              <a:t>llawn</a:t>
            </a:r>
            <a:r>
              <a:rPr lang="en-GB" sz="2200" b="1" dirty="0"/>
              <a:t> </a:t>
            </a:r>
            <a:r>
              <a:rPr lang="en-GB" sz="2200" b="1" dirty="0" err="1"/>
              <a:t>negyddoldeb</a:t>
            </a:r>
            <a:r>
              <a:rPr lang="en-GB" sz="2200" b="1" dirty="0"/>
              <a:t>, gall un gair </a:t>
            </a:r>
            <a:r>
              <a:rPr lang="en-GB" sz="2200" b="1" dirty="0" err="1"/>
              <a:t>caredig</a:t>
            </a:r>
            <a:r>
              <a:rPr lang="en-GB" sz="2200" b="1" dirty="0"/>
              <a:t> </a:t>
            </a:r>
          </a:p>
          <a:p>
            <a:pPr algn="ctr"/>
            <a:r>
              <a:rPr lang="en-GB" sz="2200" b="1" dirty="0" err="1"/>
              <a:t>gynnig</a:t>
            </a:r>
            <a:r>
              <a:rPr lang="en-GB" sz="2200" b="1" dirty="0"/>
              <a:t> </a:t>
            </a:r>
            <a:r>
              <a:rPr lang="en-GB" sz="2200" b="1" dirty="0" err="1"/>
              <a:t>ennyn</a:t>
            </a:r>
            <a:r>
              <a:rPr lang="en-GB" sz="2200" b="1" dirty="0"/>
              <a:t> o </a:t>
            </a:r>
            <a:r>
              <a:rPr lang="en-GB" sz="2200" b="1" dirty="0" err="1"/>
              <a:t>obaith</a:t>
            </a:r>
            <a:r>
              <a:rPr lang="en-GB" sz="2200" b="1" dirty="0"/>
              <a:t>. Gall </a:t>
            </a:r>
            <a:r>
              <a:rPr lang="en-GB" sz="2200" b="1" dirty="0" err="1"/>
              <a:t>fod</a:t>
            </a:r>
            <a:r>
              <a:rPr lang="en-GB" sz="2200" b="1" dirty="0"/>
              <a:t> </a:t>
            </a:r>
            <a:r>
              <a:rPr lang="en-GB" sz="2200" b="1" dirty="0" err="1"/>
              <a:t>yn</a:t>
            </a:r>
            <a:r>
              <a:rPr lang="en-GB" sz="2200" b="1" dirty="0"/>
              <a:t> </a:t>
            </a:r>
            <a:r>
              <a:rPr lang="en-GB" sz="2200" b="1" dirty="0" err="1"/>
              <a:t>drobwynt</a:t>
            </a:r>
            <a:r>
              <a:rPr lang="en-GB" sz="2200" b="1" dirty="0"/>
              <a:t>. Gall </a:t>
            </a:r>
            <a:r>
              <a:rPr lang="en-GB" sz="2200" b="1" dirty="0" err="1"/>
              <a:t>newid</a:t>
            </a:r>
            <a:r>
              <a:rPr lang="en-GB" sz="2200" b="1" dirty="0"/>
              <a:t> </a:t>
            </a:r>
            <a:r>
              <a:rPr lang="en-GB" sz="2200" b="1" dirty="0" err="1"/>
              <a:t>safbwynt</a:t>
            </a:r>
            <a:r>
              <a:rPr lang="en-GB" sz="2200" b="1" dirty="0"/>
              <a:t> </a:t>
            </a:r>
            <a:r>
              <a:rPr lang="en-GB" sz="2200" b="1" dirty="0" err="1"/>
              <a:t>rhywun</a:t>
            </a:r>
            <a:r>
              <a:rPr lang="en-GB" sz="2200" b="1" dirty="0"/>
              <a:t>. Gall </a:t>
            </a:r>
            <a:r>
              <a:rPr lang="en-GB" sz="2200" b="1" dirty="0" err="1"/>
              <a:t>newid</a:t>
            </a:r>
            <a:r>
              <a:rPr lang="en-GB" sz="2200" b="1" dirty="0"/>
              <a:t> </a:t>
            </a:r>
            <a:r>
              <a:rPr lang="en-GB" sz="2200" b="1" dirty="0" err="1"/>
              <a:t>eu</a:t>
            </a:r>
            <a:r>
              <a:rPr lang="en-GB" sz="2200" b="1" dirty="0"/>
              <a:t> </a:t>
            </a:r>
            <a:r>
              <a:rPr lang="en-GB" sz="2200" b="1" dirty="0" err="1"/>
              <a:t>diwrnod</a:t>
            </a:r>
            <a:r>
              <a:rPr lang="en-GB" sz="2200" b="1" dirty="0"/>
              <a:t>. Gall </a:t>
            </a:r>
            <a:r>
              <a:rPr lang="en-GB" sz="2200" b="1" dirty="0" err="1"/>
              <a:t>newid</a:t>
            </a:r>
            <a:r>
              <a:rPr lang="en-GB" sz="2200" b="1" dirty="0"/>
              <a:t> </a:t>
            </a:r>
            <a:r>
              <a:rPr lang="en-GB" sz="2200" b="1" dirty="0" err="1"/>
              <a:t>hynt</a:t>
            </a:r>
            <a:r>
              <a:rPr lang="en-GB" sz="2200" b="1" dirty="0"/>
              <a:t> </a:t>
            </a:r>
            <a:r>
              <a:rPr lang="en-GB" sz="2200" b="1" dirty="0" err="1"/>
              <a:t>sgwrs</a:t>
            </a:r>
            <a:r>
              <a:rPr lang="en-GB" sz="2200" b="1" dirty="0"/>
              <a:t> a </a:t>
            </a:r>
            <a:r>
              <a:rPr lang="en-GB" sz="2200" b="1" dirty="0" err="1"/>
              <a:t>thorri</a:t>
            </a:r>
            <a:r>
              <a:rPr lang="en-GB" sz="2200" b="1" dirty="0"/>
              <a:t> </a:t>
            </a:r>
            <a:r>
              <a:rPr lang="en-GB" sz="2200" b="1" dirty="0" err="1"/>
              <a:t>cylch</a:t>
            </a:r>
            <a:r>
              <a:rPr lang="en-GB" sz="2200" b="1" dirty="0"/>
              <a:t> </a:t>
            </a:r>
            <a:r>
              <a:rPr lang="en-GB" sz="2200" b="1" dirty="0" err="1"/>
              <a:t>bwlio</a:t>
            </a:r>
            <a:r>
              <a:rPr lang="en-GB" sz="2200" b="1" dirty="0"/>
              <a:t>.</a:t>
            </a:r>
          </a:p>
          <a:p>
            <a:pPr algn="ctr"/>
            <a:endParaRPr lang="en-GB" sz="2200" b="1" dirty="0"/>
          </a:p>
          <a:p>
            <a:pPr algn="ctr"/>
            <a:r>
              <a:rPr lang="en-GB" sz="2200" b="1" dirty="0" err="1"/>
              <a:t>Yn</a:t>
            </a:r>
            <a:r>
              <a:rPr lang="en-GB" sz="2200" b="1" dirty="0"/>
              <a:t> well </a:t>
            </a:r>
            <a:r>
              <a:rPr lang="en-GB" sz="2200" b="1" dirty="0" err="1"/>
              <a:t>na</a:t>
            </a:r>
            <a:r>
              <a:rPr lang="en-GB" sz="2200" b="1" dirty="0"/>
              <a:t> dim, </a:t>
            </a:r>
            <a:r>
              <a:rPr lang="en-GB" sz="2200" b="1" dirty="0" err="1"/>
              <a:t>mae</a:t>
            </a:r>
            <a:r>
              <a:rPr lang="en-GB" sz="2200" b="1" dirty="0"/>
              <a:t> un </a:t>
            </a:r>
            <a:r>
              <a:rPr lang="en-GB" sz="2200" b="1" dirty="0" err="1"/>
              <a:t>gair</a:t>
            </a:r>
            <a:r>
              <a:rPr lang="en-GB" sz="2200" b="1" dirty="0"/>
              <a:t> </a:t>
            </a:r>
            <a:r>
              <a:rPr lang="en-GB" sz="2200" b="1" dirty="0" err="1"/>
              <a:t>caredig</a:t>
            </a:r>
            <a:r>
              <a:rPr lang="en-GB" sz="2200" b="1" dirty="0"/>
              <a:t> </a:t>
            </a:r>
            <a:r>
              <a:rPr lang="en-GB" sz="2200" b="1" dirty="0" err="1"/>
              <a:t>yn</a:t>
            </a:r>
            <a:r>
              <a:rPr lang="en-GB" sz="2200" b="1" dirty="0"/>
              <a:t> </a:t>
            </a:r>
            <a:r>
              <a:rPr lang="en-GB" sz="2200" b="1" dirty="0" err="1"/>
              <a:t>arwain</a:t>
            </a:r>
            <a:r>
              <a:rPr lang="en-GB" sz="2200" b="1" dirty="0"/>
              <a:t> at un </a:t>
            </a:r>
            <a:r>
              <a:rPr lang="en-GB" sz="2200" b="1" dirty="0" err="1"/>
              <a:t>arall</a:t>
            </a:r>
            <a:r>
              <a:rPr lang="en-GB" sz="2200" b="1" dirty="0"/>
              <a:t>. Mae </a:t>
            </a:r>
            <a:r>
              <a:rPr lang="en-GB" sz="2200" b="1" dirty="0" err="1"/>
              <a:t>caredigrwydd</a:t>
            </a:r>
            <a:r>
              <a:rPr lang="en-GB" sz="2200" b="1" dirty="0"/>
              <a:t> </a:t>
            </a:r>
            <a:r>
              <a:rPr lang="en-GB" sz="2200" b="1" dirty="0" err="1"/>
              <a:t>yn</a:t>
            </a:r>
            <a:r>
              <a:rPr lang="en-GB" sz="2200" b="1" dirty="0"/>
              <a:t> </a:t>
            </a:r>
            <a:r>
              <a:rPr lang="en-GB" sz="2200" b="1" dirty="0" err="1"/>
              <a:t>sbarduno</a:t>
            </a:r>
            <a:r>
              <a:rPr lang="en-GB" sz="2200" b="1" dirty="0"/>
              <a:t> </a:t>
            </a:r>
            <a:r>
              <a:rPr lang="en-GB" sz="2200" b="1" dirty="0" err="1"/>
              <a:t>caredigrwydd</a:t>
            </a:r>
            <a:r>
              <a:rPr lang="en-GB" sz="2200" b="1" dirty="0"/>
              <a:t>. Felly </a:t>
            </a:r>
            <a:r>
              <a:rPr lang="en-GB" sz="2200" b="1" dirty="0" err="1"/>
              <a:t>o’r</a:t>
            </a:r>
            <a:r>
              <a:rPr lang="en-GB" sz="2200" b="1" dirty="0"/>
              <a:t> </a:t>
            </a:r>
            <a:r>
              <a:rPr lang="en-GB" sz="2200" b="1" dirty="0" err="1"/>
              <a:t>maes</a:t>
            </a:r>
            <a:r>
              <a:rPr lang="en-GB" sz="2200" b="1" dirty="0"/>
              <a:t> </a:t>
            </a:r>
            <a:r>
              <a:rPr lang="en-GB" sz="2200" b="1" dirty="0" err="1"/>
              <a:t>chwarae</a:t>
            </a:r>
            <a:r>
              <a:rPr lang="en-GB" sz="2200" b="1" dirty="0"/>
              <a:t> </a:t>
            </a:r>
            <a:r>
              <a:rPr lang="en-GB" sz="2200" b="1" dirty="0" err="1"/>
              <a:t>i’r</a:t>
            </a:r>
            <a:r>
              <a:rPr lang="en-GB" sz="2200" b="1" dirty="0"/>
              <a:t> </a:t>
            </a:r>
            <a:r>
              <a:rPr lang="en-GB" sz="2200" b="1" dirty="0" err="1"/>
              <a:t>Senedd</a:t>
            </a:r>
            <a:r>
              <a:rPr lang="en-GB" sz="2200" b="1" dirty="0"/>
              <a:t>, ac </a:t>
            </a:r>
            <a:r>
              <a:rPr lang="en-GB" sz="2200" b="1" dirty="0" err="1"/>
              <a:t>o’n</a:t>
            </a:r>
            <a:r>
              <a:rPr lang="en-GB" sz="2200" b="1" dirty="0"/>
              <a:t> </a:t>
            </a:r>
            <a:r>
              <a:rPr lang="en-GB" sz="2200" b="1" dirty="0" err="1"/>
              <a:t>ffonau</a:t>
            </a:r>
            <a:r>
              <a:rPr lang="en-GB" sz="2200" b="1" dirty="0"/>
              <a:t> </a:t>
            </a:r>
            <a:r>
              <a:rPr lang="en-GB" sz="2200" b="1" dirty="0" err="1"/>
              <a:t>i’n</a:t>
            </a:r>
            <a:r>
              <a:rPr lang="en-GB" sz="2200" b="1" dirty="0"/>
              <a:t> </a:t>
            </a:r>
            <a:r>
              <a:rPr lang="en-GB" sz="2200" b="1" dirty="0" err="1"/>
              <a:t>cartrefi</a:t>
            </a:r>
            <a:r>
              <a:rPr lang="en-GB" sz="2200" b="1" dirty="0"/>
              <a:t>, </a:t>
            </a:r>
            <a:r>
              <a:rPr lang="en-GB" sz="2200" b="1" dirty="0" err="1"/>
              <a:t>gyda’n</a:t>
            </a:r>
            <a:r>
              <a:rPr lang="en-GB" sz="2200" b="1" dirty="0"/>
              <a:t> </a:t>
            </a:r>
          </a:p>
          <a:p>
            <a:pPr algn="ctr"/>
            <a:r>
              <a:rPr lang="en-GB" sz="2200" b="1" dirty="0" err="1"/>
              <a:t>gilydd</a:t>
            </a:r>
            <a:r>
              <a:rPr lang="en-GB" sz="2200" b="1" dirty="0"/>
              <a:t> gall </a:t>
            </a:r>
            <a:r>
              <a:rPr lang="en-GB" sz="2200" b="1" dirty="0" err="1"/>
              <a:t>ein</a:t>
            </a:r>
            <a:r>
              <a:rPr lang="en-GB" sz="2200" b="1" dirty="0"/>
              <a:t> </a:t>
            </a:r>
            <a:r>
              <a:rPr lang="en-GB" sz="2200" b="1" dirty="0" err="1"/>
              <a:t>gweithredoedd</a:t>
            </a:r>
            <a:r>
              <a:rPr lang="en-GB" sz="2200" b="1" dirty="0"/>
              <a:t> </a:t>
            </a:r>
            <a:r>
              <a:rPr lang="en-GB" sz="2200" b="1" dirty="0" err="1"/>
              <a:t>sbarduno</a:t>
            </a:r>
            <a:r>
              <a:rPr lang="en-GB" sz="2200" b="1" dirty="0"/>
              <a:t> </a:t>
            </a:r>
            <a:r>
              <a:rPr lang="en-GB" sz="2200" b="1" dirty="0" err="1"/>
              <a:t>adwaith</a:t>
            </a:r>
            <a:r>
              <a:rPr lang="en-GB" sz="2200" b="1" dirty="0"/>
              <a:t> </a:t>
            </a:r>
            <a:r>
              <a:rPr lang="en-GB" sz="2200" b="1" dirty="0" err="1"/>
              <a:t>cadwynol</a:t>
            </a:r>
            <a:r>
              <a:rPr lang="en-GB" sz="2200" b="1" dirty="0"/>
              <a:t> </a:t>
            </a:r>
            <a:r>
              <a:rPr lang="en-GB" sz="2200" b="1" dirty="0" err="1"/>
              <a:t>sy’n</a:t>
            </a:r>
            <a:r>
              <a:rPr lang="en-GB" sz="2200" b="1" dirty="0"/>
              <a:t> </a:t>
            </a:r>
          </a:p>
          <a:p>
            <a:pPr algn="ctr"/>
            <a:r>
              <a:rPr lang="en-GB" sz="2200" b="1" dirty="0" err="1"/>
              <a:t>pweru</a:t>
            </a:r>
            <a:r>
              <a:rPr lang="en-GB" sz="2200" b="1" dirty="0"/>
              <a:t> </a:t>
            </a:r>
            <a:r>
              <a:rPr lang="en-GB" sz="2200" b="1" dirty="0" err="1"/>
              <a:t>agweddau</a:t>
            </a:r>
            <a:r>
              <a:rPr lang="en-GB" sz="2200" b="1" dirty="0"/>
              <a:t> </a:t>
            </a:r>
            <a:r>
              <a:rPr lang="en-GB" sz="2200" b="1" dirty="0" err="1"/>
              <a:t>cadarnhaol</a:t>
            </a:r>
            <a:r>
              <a:rPr lang="en-GB" sz="2200" b="1" dirty="0"/>
              <a:t>. </a:t>
            </a:r>
            <a:r>
              <a:rPr lang="en-GB" sz="2200" b="1" dirty="0" err="1"/>
              <a:t>Mae’n</a:t>
            </a:r>
            <a:r>
              <a:rPr lang="en-GB" sz="2200" b="1" dirty="0"/>
              <a:t> </a:t>
            </a:r>
            <a:r>
              <a:rPr lang="en-GB" sz="2200" b="1" dirty="0" err="1"/>
              <a:t>dechrau</a:t>
            </a:r>
            <a:r>
              <a:rPr lang="en-GB" sz="2200" b="1" dirty="0"/>
              <a:t> ag un </a:t>
            </a:r>
            <a:r>
              <a:rPr lang="en-GB" sz="2200" b="1" dirty="0" err="1"/>
              <a:t>gair</a:t>
            </a:r>
            <a:r>
              <a:rPr lang="en-GB" sz="2200" b="1" dirty="0"/>
              <a:t> </a:t>
            </a:r>
            <a:r>
              <a:rPr lang="en-GB" sz="2200" b="1" dirty="0" err="1"/>
              <a:t>caredig</a:t>
            </a:r>
            <a:r>
              <a:rPr lang="en-GB" sz="2200" b="1" dirty="0"/>
              <a:t>. </a:t>
            </a:r>
          </a:p>
          <a:p>
            <a:pPr algn="ctr"/>
            <a:r>
              <a:rPr lang="en-GB" sz="2200" b="1" dirty="0" err="1"/>
              <a:t>Mae’n</a:t>
            </a:r>
            <a:r>
              <a:rPr lang="en-GB" sz="2200" b="1" dirty="0"/>
              <a:t> </a:t>
            </a:r>
            <a:r>
              <a:rPr lang="en-GB" sz="2200" b="1" dirty="0" err="1"/>
              <a:t>cychwyn</a:t>
            </a:r>
            <a:r>
              <a:rPr lang="en-GB" sz="2200" b="1" dirty="0"/>
              <a:t> </a:t>
            </a:r>
            <a:r>
              <a:rPr lang="en-GB" sz="2200" b="1" dirty="0" err="1"/>
              <a:t>heddiw</a:t>
            </a:r>
            <a:r>
              <a:rPr lang="en-GB" sz="2200" b="1" dirty="0"/>
              <a:t>.</a:t>
            </a:r>
            <a:endParaRPr lang="en-US" sz="22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33CE19-03FA-5E43-9E1F-ABB8D73ECAF3}"/>
              </a:ext>
            </a:extLst>
          </p:cNvPr>
          <p:cNvSpPr txBox="1"/>
          <p:nvPr/>
        </p:nvSpPr>
        <p:spPr>
          <a:xfrm>
            <a:off x="254770" y="-57967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1BC02E-B6EE-6D45-B217-C197DCE26291}"/>
              </a:ext>
            </a:extLst>
          </p:cNvPr>
          <p:cNvSpPr txBox="1"/>
          <p:nvPr/>
        </p:nvSpPr>
        <p:spPr>
          <a:xfrm rot="10800000">
            <a:off x="9931035" y="278565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008EA4-A8AC-49A6-8F3D-512EE6501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97783"/>
            <a:ext cx="3151569" cy="1062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E4087FE-FC42-48DE-8142-4714F63928F4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cs typeface="Arial" panose="020B0604020202020204" pitchFamily="34" charset="0"/>
              </a:rPr>
              <a:t>Wythnos</a:t>
            </a: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Arial" panose="020B0604020202020204" pitchFamily="34" charset="0"/>
              </a:rPr>
              <a:t>Gwrth-fwlio</a:t>
            </a: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Gair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Caredig</a:t>
            </a:r>
            <a:endParaRPr lang="en-US"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989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2654734" y="2006053"/>
            <a:ext cx="6568203" cy="21559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>
                <a:solidFill>
                  <a:schemeClr val="bg1"/>
                </a:solidFill>
              </a:rPr>
              <a:pPr algn="r"/>
              <a:t>3</a:t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6728527" y="4935757"/>
            <a:ext cx="2767020" cy="86202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https://youtu.be/SmgiR5s0cHU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ular Callout 4">
            <a:hlinkClick r:id="rId2"/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113949" y="315428"/>
            <a:ext cx="9675493" cy="553720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12619"/>
              <a:gd name="connsiteX1" fmla="*/ 3300247 w 3300247"/>
              <a:gd name="connsiteY1" fmla="*/ 117397 h 2412619"/>
              <a:gd name="connsiteX2" fmla="*/ 3172684 w 3300247"/>
              <a:gd name="connsiteY2" fmla="*/ 2034074 h 2412619"/>
              <a:gd name="connsiteX3" fmla="*/ 580138 w 3300247"/>
              <a:gd name="connsiteY3" fmla="*/ 2067980 h 2412619"/>
              <a:gd name="connsiteX4" fmla="*/ 461787 w 3300247"/>
              <a:gd name="connsiteY4" fmla="*/ 2412619 h 2412619"/>
              <a:gd name="connsiteX5" fmla="*/ 379247 w 3300247"/>
              <a:gd name="connsiteY5" fmla="*/ 2069866 h 2412619"/>
              <a:gd name="connsiteX6" fmla="*/ 155693 w 3300247"/>
              <a:gd name="connsiteY6" fmla="*/ 2069866 h 2412619"/>
              <a:gd name="connsiteX7" fmla="*/ 0 w 3300247"/>
              <a:gd name="connsiteY7" fmla="*/ 0 h 2412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12619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61787" y="2412619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33CE19-03FA-5E43-9E1F-ABB8D73ECAF3}"/>
              </a:ext>
            </a:extLst>
          </p:cNvPr>
          <p:cNvSpPr txBox="1"/>
          <p:nvPr/>
        </p:nvSpPr>
        <p:spPr>
          <a:xfrm>
            <a:off x="379404" y="-386673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1BC02E-B6EE-6D45-B217-C197DCE26291}"/>
              </a:ext>
            </a:extLst>
          </p:cNvPr>
          <p:cNvSpPr txBox="1"/>
          <p:nvPr/>
        </p:nvSpPr>
        <p:spPr>
          <a:xfrm rot="10800000">
            <a:off x="9250315" y="271453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008EA4-A8AC-49A6-8F3D-512EE6501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97783"/>
            <a:ext cx="3151569" cy="10620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CD25D11-C4DE-4057-982E-0BAD4493C1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20614" y="3299460"/>
            <a:ext cx="2372360" cy="23723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7626508-1D6F-4616-89D4-ADB1E8C2EBDD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cs typeface="Arial" panose="020B0604020202020204" pitchFamily="34" charset="0"/>
              </a:rPr>
              <a:t>Wythnos</a:t>
            </a: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Arial" panose="020B0604020202020204" pitchFamily="34" charset="0"/>
              </a:rPr>
              <a:t>Gwrth-fwlio</a:t>
            </a: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Gair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Caredig</a:t>
            </a:r>
            <a:endParaRPr lang="en-US"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560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4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09EA6-ECFB-784D-9B33-B5508F7F6B65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9C1C11-BE8F-BD4E-9DA0-24FFA5383BC0}"/>
              </a:ext>
            </a:extLst>
          </p:cNvPr>
          <p:cNvSpPr txBox="1"/>
          <p:nvPr/>
        </p:nvSpPr>
        <p:spPr>
          <a:xfrm>
            <a:off x="2161341" y="276830"/>
            <a:ext cx="77684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Pwy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all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helpu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yn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ein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hysgol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? </a:t>
            </a:r>
          </a:p>
        </p:txBody>
      </p:sp>
      <p:sp>
        <p:nvSpPr>
          <p:cNvPr id="35" name="Rectangular Callout 4">
            <a:extLst>
              <a:ext uri="{FF2B5EF4-FFF2-40B4-BE49-F238E27FC236}">
                <a16:creationId xmlns:a16="http://schemas.microsoft.com/office/drawing/2014/main" id="{28387DA1-F9EE-9C49-8AD7-5919F5135588}"/>
              </a:ext>
            </a:extLst>
          </p:cNvPr>
          <p:cNvSpPr/>
          <p:nvPr/>
        </p:nvSpPr>
        <p:spPr>
          <a:xfrm>
            <a:off x="666155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1282762" y="4978327"/>
            <a:ext cx="2415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Enw’r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aelod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o staff </a:t>
            </a:r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yma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4B74F5-D5AA-5E4D-9E13-D58C5553BECB}"/>
              </a:ext>
            </a:extLst>
          </p:cNvPr>
          <p:cNvGrpSpPr/>
          <p:nvPr/>
        </p:nvGrpSpPr>
        <p:grpSpPr>
          <a:xfrm>
            <a:off x="666155" y="4782740"/>
            <a:ext cx="601884" cy="796213"/>
            <a:chOff x="9991088" y="1389146"/>
            <a:chExt cx="833161" cy="1127502"/>
          </a:xfrm>
        </p:grpSpPr>
        <p:sp>
          <p:nvSpPr>
            <p:cNvPr id="22" name="Rectangular Callout 4">
              <a:extLst>
                <a:ext uri="{FF2B5EF4-FFF2-40B4-BE49-F238E27FC236}">
                  <a16:creationId xmlns:a16="http://schemas.microsoft.com/office/drawing/2014/main" id="{3300203A-3A59-1D4D-B6A4-3333639880CD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1A2B7C-0142-CE44-9D27-B02BDF2FFFE3}"/>
                </a:ext>
              </a:extLst>
            </p:cNvPr>
            <p:cNvSpPr txBox="1"/>
            <p:nvPr/>
          </p:nvSpPr>
          <p:spPr>
            <a:xfrm>
              <a:off x="10036264" y="1413881"/>
              <a:ext cx="712134" cy="690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1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754F786-4994-E14D-8C56-4B873B7045CF}"/>
              </a:ext>
            </a:extLst>
          </p:cNvPr>
          <p:cNvSpPr/>
          <p:nvPr/>
        </p:nvSpPr>
        <p:spPr>
          <a:xfrm>
            <a:off x="984008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ular Callout 4">
            <a:extLst>
              <a:ext uri="{FF2B5EF4-FFF2-40B4-BE49-F238E27FC236}">
                <a16:creationId xmlns:a16="http://schemas.microsoft.com/office/drawing/2014/main" id="{E1DC17C0-BF4B-7C41-B5DF-1A7B4DEB74B6}"/>
              </a:ext>
            </a:extLst>
          </p:cNvPr>
          <p:cNvSpPr/>
          <p:nvPr/>
        </p:nvSpPr>
        <p:spPr>
          <a:xfrm>
            <a:off x="4364838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A8A14C7-1E2D-3D49-A677-7DAAC6D067B0}"/>
              </a:ext>
            </a:extLst>
          </p:cNvPr>
          <p:cNvSpPr txBox="1"/>
          <p:nvPr/>
        </p:nvSpPr>
        <p:spPr>
          <a:xfrm>
            <a:off x="4981445" y="4978327"/>
            <a:ext cx="2415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Enw’r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aelod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o staff </a:t>
            </a:r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yma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E891394-2D8A-7E43-A75E-47AAF360F004}"/>
              </a:ext>
            </a:extLst>
          </p:cNvPr>
          <p:cNvGrpSpPr/>
          <p:nvPr/>
        </p:nvGrpSpPr>
        <p:grpSpPr>
          <a:xfrm>
            <a:off x="4364838" y="4782740"/>
            <a:ext cx="601884" cy="796213"/>
            <a:chOff x="9991088" y="1389146"/>
            <a:chExt cx="833161" cy="1127502"/>
          </a:xfrm>
        </p:grpSpPr>
        <p:sp>
          <p:nvSpPr>
            <p:cNvPr id="39" name="Rectangular Callout 4">
              <a:extLst>
                <a:ext uri="{FF2B5EF4-FFF2-40B4-BE49-F238E27FC236}">
                  <a16:creationId xmlns:a16="http://schemas.microsoft.com/office/drawing/2014/main" id="{6FA0B5F0-37F9-1C48-849E-DA4B46DC0CBE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E22EB04-A07A-5F48-B5C3-4E95F0B405F9}"/>
                </a:ext>
              </a:extLst>
            </p:cNvPr>
            <p:cNvSpPr txBox="1"/>
            <p:nvPr/>
          </p:nvSpPr>
          <p:spPr>
            <a:xfrm>
              <a:off x="10036265" y="1413881"/>
              <a:ext cx="712134" cy="8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2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E9009349-91D8-BE44-98C2-1D921AF572FE}"/>
              </a:ext>
            </a:extLst>
          </p:cNvPr>
          <p:cNvSpPr/>
          <p:nvPr/>
        </p:nvSpPr>
        <p:spPr>
          <a:xfrm>
            <a:off x="4682691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ular Callout 4">
            <a:extLst>
              <a:ext uri="{FF2B5EF4-FFF2-40B4-BE49-F238E27FC236}">
                <a16:creationId xmlns:a16="http://schemas.microsoft.com/office/drawing/2014/main" id="{088552A3-8D1D-A044-A4DC-27EAB5A916D8}"/>
              </a:ext>
            </a:extLst>
          </p:cNvPr>
          <p:cNvSpPr/>
          <p:nvPr/>
        </p:nvSpPr>
        <p:spPr>
          <a:xfrm>
            <a:off x="8036327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EDA22A5-4811-1347-BC6D-4E6E12C93B9E}"/>
              </a:ext>
            </a:extLst>
          </p:cNvPr>
          <p:cNvSpPr txBox="1"/>
          <p:nvPr/>
        </p:nvSpPr>
        <p:spPr>
          <a:xfrm>
            <a:off x="8652935" y="4978327"/>
            <a:ext cx="2415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Enw’r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aelod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o staff </a:t>
            </a:r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yma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B96EF02-F13F-6545-8987-D23A1F31E4AC}"/>
              </a:ext>
            </a:extLst>
          </p:cNvPr>
          <p:cNvGrpSpPr/>
          <p:nvPr/>
        </p:nvGrpSpPr>
        <p:grpSpPr>
          <a:xfrm>
            <a:off x="8036327" y="4782740"/>
            <a:ext cx="601884" cy="796213"/>
            <a:chOff x="9991088" y="1389146"/>
            <a:chExt cx="833161" cy="1127502"/>
          </a:xfrm>
        </p:grpSpPr>
        <p:sp>
          <p:nvSpPr>
            <p:cNvPr id="45" name="Rectangular Callout 4">
              <a:extLst>
                <a:ext uri="{FF2B5EF4-FFF2-40B4-BE49-F238E27FC236}">
                  <a16:creationId xmlns:a16="http://schemas.microsoft.com/office/drawing/2014/main" id="{E20B10DD-63E5-694A-8905-B8F42AD8C243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7498BBF-09AC-9B4F-A078-5E076A2F2540}"/>
                </a:ext>
              </a:extLst>
            </p:cNvPr>
            <p:cNvSpPr txBox="1"/>
            <p:nvPr/>
          </p:nvSpPr>
          <p:spPr>
            <a:xfrm>
              <a:off x="10036265" y="1413881"/>
              <a:ext cx="712134" cy="8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3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57B4B045-4BB7-5B4A-8FC1-EB41C3EE03F5}"/>
              </a:ext>
            </a:extLst>
          </p:cNvPr>
          <p:cNvSpPr/>
          <p:nvPr/>
        </p:nvSpPr>
        <p:spPr>
          <a:xfrm>
            <a:off x="8354181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EDDB93D-2830-415C-A73F-EF4114F48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51" y="5871663"/>
            <a:ext cx="3150607" cy="106167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E438E53-131C-41C8-B4D6-CD966B34A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5" y="5922577"/>
            <a:ext cx="1062990" cy="82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721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C24705-3DF9-074F-9559-CC733054D17F}"/>
              </a:ext>
            </a:extLst>
          </p:cNvPr>
          <p:cNvGrpSpPr/>
          <p:nvPr/>
        </p:nvGrpSpPr>
        <p:grpSpPr>
          <a:xfrm>
            <a:off x="-496458" y="-1908499"/>
            <a:ext cx="13348836" cy="9971229"/>
            <a:chOff x="-496458" y="-1908499"/>
            <a:chExt cx="13348836" cy="997122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270A1-DE9E-1A40-A1BC-3F98B997EF1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F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11882EED-EE07-644D-A609-D7319F22826C}"/>
                </a:ext>
              </a:extLst>
            </p:cNvPr>
            <p:cNvSpPr/>
            <p:nvPr/>
          </p:nvSpPr>
          <p:spPr>
            <a:xfrm rot="21073217">
              <a:off x="-496458" y="-1015797"/>
              <a:ext cx="3782511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ular Callout 4">
              <a:extLst>
                <a:ext uri="{FF2B5EF4-FFF2-40B4-BE49-F238E27FC236}">
                  <a16:creationId xmlns:a16="http://schemas.microsoft.com/office/drawing/2014/main" id="{F1F6D090-7C79-9847-8BE7-ECED997360EC}"/>
                </a:ext>
              </a:extLst>
            </p:cNvPr>
            <p:cNvSpPr/>
            <p:nvPr/>
          </p:nvSpPr>
          <p:spPr>
            <a:xfrm rot="398528" flipH="1">
              <a:off x="2319488" y="-1908499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ular Callout 4">
              <a:extLst>
                <a:ext uri="{FF2B5EF4-FFF2-40B4-BE49-F238E27FC236}">
                  <a16:creationId xmlns:a16="http://schemas.microsoft.com/office/drawing/2014/main" id="{E44B3EAE-B8D1-944C-B149-8339BD2CD10C}"/>
                </a:ext>
              </a:extLst>
            </p:cNvPr>
            <p:cNvSpPr/>
            <p:nvPr/>
          </p:nvSpPr>
          <p:spPr>
            <a:xfrm rot="21391109" flipH="1">
              <a:off x="8422451" y="-1383931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8" name="Rectangular Callout 4">
              <a:extLst>
                <a:ext uri="{FF2B5EF4-FFF2-40B4-BE49-F238E27FC236}">
                  <a16:creationId xmlns:a16="http://schemas.microsoft.com/office/drawing/2014/main" id="{0C832F2A-C647-474C-8357-42DA33E371B1}"/>
                </a:ext>
              </a:extLst>
            </p:cNvPr>
            <p:cNvSpPr/>
            <p:nvPr/>
          </p:nvSpPr>
          <p:spPr>
            <a:xfrm rot="21391109" flipH="1">
              <a:off x="-295703" y="-594891"/>
              <a:ext cx="1461749" cy="145151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0" name="Rectangular Callout 4">
              <a:extLst>
                <a:ext uri="{FF2B5EF4-FFF2-40B4-BE49-F238E27FC236}">
                  <a16:creationId xmlns:a16="http://schemas.microsoft.com/office/drawing/2014/main" id="{F5C10E10-769A-394B-8B36-E487B9658D0C}"/>
                </a:ext>
              </a:extLst>
            </p:cNvPr>
            <p:cNvSpPr/>
            <p:nvPr/>
          </p:nvSpPr>
          <p:spPr>
            <a:xfrm rot="9912178">
              <a:off x="8301664" y="5312532"/>
              <a:ext cx="4550714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98E31511-41AA-B747-B3B9-AD92C833F49C}"/>
                </a:ext>
              </a:extLst>
            </p:cNvPr>
            <p:cNvSpPr/>
            <p:nvPr/>
          </p:nvSpPr>
          <p:spPr>
            <a:xfrm rot="21391109" flipH="1">
              <a:off x="10953247" y="4295739"/>
              <a:ext cx="773732" cy="692515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E05CB33-C8C2-5042-9010-F256983E38ED}"/>
              </a:ext>
            </a:extLst>
          </p:cNvPr>
          <p:cNvSpPr/>
          <p:nvPr/>
        </p:nvSpPr>
        <p:spPr>
          <a:xfrm rot="12141057" flipH="1">
            <a:off x="-323135" y="5727138"/>
            <a:ext cx="4309143" cy="275019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750198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197429" y="2099388"/>
                </a:lnTo>
                <a:lnTo>
                  <a:pt x="908190" y="2750198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BA2A786-E32F-4F92-A75B-4CDA98068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893" y="5478773"/>
            <a:ext cx="4450080" cy="149956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3F0E76C-EE20-471B-A251-683F471A8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667" y="5288549"/>
            <a:ext cx="1675906" cy="139908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59CF9E3-0956-4B28-8DBE-61B2E4D89C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408" y="1384460"/>
            <a:ext cx="4781816" cy="4181947"/>
          </a:xfrm>
          <a:prstGeom prst="rect">
            <a:avLst/>
          </a:prstGeom>
        </p:spPr>
      </p:pic>
      <p:sp>
        <p:nvSpPr>
          <p:cNvPr id="18" name="Rectangular Callout 4">
            <a:extLst>
              <a:ext uri="{FF2B5EF4-FFF2-40B4-BE49-F238E27FC236}">
                <a16:creationId xmlns:a16="http://schemas.microsoft.com/office/drawing/2014/main" id="{60EDA77B-6740-4611-BC5C-F5128301A8B9}"/>
              </a:ext>
            </a:extLst>
          </p:cNvPr>
          <p:cNvSpPr/>
          <p:nvPr/>
        </p:nvSpPr>
        <p:spPr>
          <a:xfrm rot="21448396">
            <a:off x="1538401" y="2376830"/>
            <a:ext cx="4700354" cy="265438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1" name="Rectangular Callout 4">
            <a:extLst>
              <a:ext uri="{FF2B5EF4-FFF2-40B4-BE49-F238E27FC236}">
                <a16:creationId xmlns:a16="http://schemas.microsoft.com/office/drawing/2014/main" id="{3E815696-394C-45BF-B9AA-A784C50A353C}"/>
              </a:ext>
            </a:extLst>
          </p:cNvPr>
          <p:cNvSpPr/>
          <p:nvPr/>
        </p:nvSpPr>
        <p:spPr>
          <a:xfrm>
            <a:off x="1669998" y="2260276"/>
            <a:ext cx="4644232" cy="2702574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1A7B7C-D865-4AF4-9399-F2D17845446D}"/>
              </a:ext>
            </a:extLst>
          </p:cNvPr>
          <p:cNvSpPr txBox="1"/>
          <p:nvPr/>
        </p:nvSpPr>
        <p:spPr>
          <a:xfrm>
            <a:off x="1846234" y="2598271"/>
            <a:ext cx="4393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cs typeface="Arial" panose="020B0604020202020204" pitchFamily="34" charset="0"/>
              </a:rPr>
              <a:t>Wythnos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Gwrth-fwlio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FF0048"/>
                </a:solidFill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93A88D7-8873-4D46-90CA-BD6AE2BFBAC4}"/>
              </a:ext>
            </a:extLst>
          </p:cNvPr>
          <p:cNvSpPr txBox="1"/>
          <p:nvPr/>
        </p:nvSpPr>
        <p:spPr>
          <a:xfrm>
            <a:off x="1450851" y="1596273"/>
            <a:ext cx="5186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cs typeface="Arial" panose="020B0604020202020204" pitchFamily="34" charset="0"/>
              </a:rPr>
              <a:t>Diolch am fod yn rhan o </a:t>
            </a:r>
            <a:endParaRPr lang="en-US" sz="28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894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229</Words>
  <Application>Microsoft Office PowerPoint</Application>
  <PresentationFormat>Widescreen</PresentationFormat>
  <Paragraphs>58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Haddock, Thomas James</dc:creator>
  <cp:lastModifiedBy>Martha Evans</cp:lastModifiedBy>
  <cp:revision>51</cp:revision>
  <dcterms:created xsi:type="dcterms:W3CDTF">2020-11-20T17:36:42Z</dcterms:created>
  <dcterms:modified xsi:type="dcterms:W3CDTF">2021-10-22T19:40:48Z</dcterms:modified>
</cp:coreProperties>
</file>