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4" r:id="rId2"/>
    <p:sldId id="297" r:id="rId3"/>
    <p:sldId id="289" r:id="rId4"/>
    <p:sldId id="293" r:id="rId5"/>
    <p:sldId id="298" r:id="rId6"/>
    <p:sldId id="279" r:id="rId7"/>
    <p:sldId id="290" r:id="rId8"/>
    <p:sldId id="291" r:id="rId9"/>
    <p:sldId id="292" r:id="rId10"/>
    <p:sldId id="29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48"/>
    <a:srgbClr val="00FC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34" autoAdjust="0"/>
    <p:restoredTop sz="94621"/>
  </p:normalViewPr>
  <p:slideViewPr>
    <p:cSldViewPr snapToGrid="0" snapToObjects="1">
      <p:cViewPr varScale="1">
        <p:scale>
          <a:sx n="63" d="100"/>
          <a:sy n="63" d="100"/>
        </p:scale>
        <p:origin x="71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E4564-86D6-6C41-9BBB-9EB133F627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2204CD-C2D7-D94E-9D2E-344F0886AD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495139-E049-0048-B67C-3A4CED2C7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D5A947-EB78-4740-8C8C-6AB184A46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B1335C-C845-E648-AD54-258E2164C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4979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C07FD-BA2C-F949-B833-2620B9B4B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418F04-E1D8-E349-A050-C353A2E223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B63C76-EBBD-354D-90BB-D81069CC3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19C691-47F2-3F4A-B5EE-14EB34DA5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ED8BD5-E7FD-324F-946B-9EED4EBBD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612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29E760-8C8C-354B-9494-BF9E76D6CA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4B2FB1-3157-2F4F-B9EF-5EA782105D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65135C-D677-804A-9340-F62F5F46D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D45560-9613-754D-BC01-BD0901E99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025733-1530-D349-BEF2-760D273F5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064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7C354-4933-4C40-907B-5F144BC57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E35FBB-072E-904B-AFB6-AE513EED7B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72A937-57FC-9C4B-A9AA-616D5DFF0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E68356-F52F-0048-A127-805997811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AECD72-7CE1-4C42-9DAD-19E4B7E1F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4330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66A09-9939-CC4E-B7BB-4CEEFD5EA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E8BDFC-2994-9545-89B7-EF9817364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A4E924-B1EC-4C4C-BBED-79D1BA269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1926DE-6280-144C-8C88-0D55F8AD2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569A1-933C-A745-AE8C-797813DBF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225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B232F-8E33-5442-A26A-075EAD70F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83FEB3-D62A-4C47-B3C0-2F2F51CC7B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FCC972-76A1-E140-A775-7621815E6A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9E178B-1EC0-E84C-8E8C-3F4A35D58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CD3BA4-A150-7D44-A486-6AA0DD01A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FC3037-016D-7740-8AF3-3C89A3E55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629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06D76-D3F5-BF42-81E8-75370BE92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B1858D-AF5F-0947-AB42-24DFE86B0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3B6835-D5E1-6C4F-9F13-7899F37C23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BD6CEB-C4BA-6743-AB9D-F957B62B5D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A0626E-ACD6-8844-B976-2FE727946E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80F218-7204-7342-9605-0AFF2379C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70ACC7-DD92-5741-A5A2-C09476AFE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60E3C7-CB91-644A-83BF-A2C1B5635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198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D77D-FD0D-4E40-9565-003396508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BDC81A-DEB6-FA47-A734-7FDE904A6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208FB5-FD86-3948-84C6-4E7E10000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944221-EB21-BC4E-9A62-B45788450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333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DC8B1E-3426-B54B-BFA7-16AACEEB0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FE8A24-D6F6-7B4D-A24A-D99BA25C6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1B9A0-4F22-1442-A09B-C696D507D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935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F1CFF-2925-ED45-84B2-47D7A9CC4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7D1679-EE8F-8945-A3C2-1E21ACD83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C0DA7B-4E63-A741-A9A9-C60103118A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B3F7CB-D6DA-0E47-96D0-A9578A960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576C1-5DA9-BE42-B577-E8E9EA7E0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6FC645-1402-8443-90BD-D4EDA22A5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036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FC86D-15BC-834C-BAFD-B553879BE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BE9A86-3ED3-514E-97C3-CD023FA3B6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EC05BE-2E29-8246-9061-0F8DA365B0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78F565-40E0-444E-A740-4053C5532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8F888D-67E9-6841-8DF6-CFA65FCE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4F5B3F-9DEE-7F40-A1BE-2DDFB8E87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6100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5224AC-71E1-114A-A8BA-9CF2591D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491E2E-90A8-6A49-9373-1A79FBC25C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889760-4BB6-BD49-BAE1-4CB24B6A68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F6A58-AB05-BC40-95D2-9D7B4CB4713B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D6980D-2F60-294C-8D02-AAD4AEF4B7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2D26DD-F12D-0F49-B71C-6E4DBD1946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455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youtu.be/U8iX-rstY9I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hyperlink" Target="https://svgsilh.com/image/468292.html" TargetMode="External"/><Relationship Id="rId2" Type="http://schemas.openxmlformats.org/officeDocument/2006/relationships/hyperlink" Target="https://youtu.be/oJQg2JyQ3mM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77C24705-3DF9-074F-9559-CC733054D17F}"/>
              </a:ext>
            </a:extLst>
          </p:cNvPr>
          <p:cNvGrpSpPr/>
          <p:nvPr/>
        </p:nvGrpSpPr>
        <p:grpSpPr>
          <a:xfrm>
            <a:off x="-496458" y="-1908499"/>
            <a:ext cx="13348836" cy="9971229"/>
            <a:chOff x="-496458" y="-1908499"/>
            <a:chExt cx="13348836" cy="997122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C2270A1-DE9E-1A40-A1BC-3F98B997EF11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FC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ular Callout 4">
              <a:extLst>
                <a:ext uri="{FF2B5EF4-FFF2-40B4-BE49-F238E27FC236}">
                  <a16:creationId xmlns:a16="http://schemas.microsoft.com/office/drawing/2014/main" id="{11882EED-EE07-644D-A609-D7319F22826C}"/>
                </a:ext>
              </a:extLst>
            </p:cNvPr>
            <p:cNvSpPr/>
            <p:nvPr/>
          </p:nvSpPr>
          <p:spPr>
            <a:xfrm rot="21073217">
              <a:off x="-496458" y="-1015797"/>
              <a:ext cx="3782511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ular Callout 4">
              <a:extLst>
                <a:ext uri="{FF2B5EF4-FFF2-40B4-BE49-F238E27FC236}">
                  <a16:creationId xmlns:a16="http://schemas.microsoft.com/office/drawing/2014/main" id="{F1F6D090-7C79-9847-8BE7-ECED997360EC}"/>
                </a:ext>
              </a:extLst>
            </p:cNvPr>
            <p:cNvSpPr/>
            <p:nvPr/>
          </p:nvSpPr>
          <p:spPr>
            <a:xfrm rot="398528" flipH="1">
              <a:off x="2319488" y="-1908499"/>
              <a:ext cx="4309143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ular Callout 4">
              <a:extLst>
                <a:ext uri="{FF2B5EF4-FFF2-40B4-BE49-F238E27FC236}">
                  <a16:creationId xmlns:a16="http://schemas.microsoft.com/office/drawing/2014/main" id="{E44B3EAE-B8D1-944C-B149-8339BD2CD10C}"/>
                </a:ext>
              </a:extLst>
            </p:cNvPr>
            <p:cNvSpPr/>
            <p:nvPr/>
          </p:nvSpPr>
          <p:spPr>
            <a:xfrm rot="21391109" flipH="1">
              <a:off x="8422451" y="-1383931"/>
              <a:ext cx="4309143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8" name="Rectangular Callout 4">
              <a:extLst>
                <a:ext uri="{FF2B5EF4-FFF2-40B4-BE49-F238E27FC236}">
                  <a16:creationId xmlns:a16="http://schemas.microsoft.com/office/drawing/2014/main" id="{0C832F2A-C647-474C-8357-42DA33E371B1}"/>
                </a:ext>
              </a:extLst>
            </p:cNvPr>
            <p:cNvSpPr/>
            <p:nvPr/>
          </p:nvSpPr>
          <p:spPr>
            <a:xfrm rot="21391109" flipH="1">
              <a:off x="-295703" y="-594891"/>
              <a:ext cx="1461749" cy="145151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0" name="Rectangular Callout 4">
              <a:extLst>
                <a:ext uri="{FF2B5EF4-FFF2-40B4-BE49-F238E27FC236}">
                  <a16:creationId xmlns:a16="http://schemas.microsoft.com/office/drawing/2014/main" id="{F5C10E10-769A-394B-8B36-E487B9658D0C}"/>
                </a:ext>
              </a:extLst>
            </p:cNvPr>
            <p:cNvSpPr/>
            <p:nvPr/>
          </p:nvSpPr>
          <p:spPr>
            <a:xfrm rot="9912178">
              <a:off x="8301664" y="5312532"/>
              <a:ext cx="4550714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5" name="Rectangular Callout 4">
              <a:extLst>
                <a:ext uri="{FF2B5EF4-FFF2-40B4-BE49-F238E27FC236}">
                  <a16:creationId xmlns:a16="http://schemas.microsoft.com/office/drawing/2014/main" id="{98E31511-41AA-B747-B3B9-AD92C833F49C}"/>
                </a:ext>
              </a:extLst>
            </p:cNvPr>
            <p:cNvSpPr/>
            <p:nvPr/>
          </p:nvSpPr>
          <p:spPr>
            <a:xfrm rot="21391109" flipH="1">
              <a:off x="10953247" y="4295739"/>
              <a:ext cx="773732" cy="692515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0" name="Rectangular Callout 4">
            <a:extLst>
              <a:ext uri="{FF2B5EF4-FFF2-40B4-BE49-F238E27FC236}">
                <a16:creationId xmlns:a16="http://schemas.microsoft.com/office/drawing/2014/main" id="{AC8CDB51-9AE2-894D-829D-794F1B32C679}"/>
              </a:ext>
            </a:extLst>
          </p:cNvPr>
          <p:cNvSpPr/>
          <p:nvPr/>
        </p:nvSpPr>
        <p:spPr>
          <a:xfrm rot="21448396">
            <a:off x="1465975" y="1616239"/>
            <a:ext cx="4607656" cy="3734851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450336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253633" y="2097501"/>
                </a:lnTo>
                <a:lnTo>
                  <a:pt x="876821" y="2450336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4" name="Rectangular Callout 4">
            <a:extLst>
              <a:ext uri="{FF2B5EF4-FFF2-40B4-BE49-F238E27FC236}">
                <a16:creationId xmlns:a16="http://schemas.microsoft.com/office/drawing/2014/main" id="{8922990E-F21A-A04A-B26F-2BD89ACE93C3}"/>
              </a:ext>
            </a:extLst>
          </p:cNvPr>
          <p:cNvSpPr/>
          <p:nvPr/>
        </p:nvSpPr>
        <p:spPr>
          <a:xfrm>
            <a:off x="1620835" y="1493831"/>
            <a:ext cx="4552640" cy="3802660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450336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253633" y="2097501"/>
                </a:lnTo>
                <a:lnTo>
                  <a:pt x="876821" y="2450336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E05CB33-C8C2-5042-9010-F256983E38ED}"/>
              </a:ext>
            </a:extLst>
          </p:cNvPr>
          <p:cNvSpPr/>
          <p:nvPr/>
        </p:nvSpPr>
        <p:spPr>
          <a:xfrm rot="12141057" flipH="1">
            <a:off x="-323135" y="5727138"/>
            <a:ext cx="4309143" cy="2750198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750198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197429" y="2099388"/>
                </a:lnTo>
                <a:lnTo>
                  <a:pt x="908190" y="2750198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rgbClr val="00FC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27C552-7950-294A-B120-16867A301804}"/>
              </a:ext>
            </a:extLst>
          </p:cNvPr>
          <p:cNvSpPr txBox="1"/>
          <p:nvPr/>
        </p:nvSpPr>
        <p:spPr>
          <a:xfrm>
            <a:off x="1620835" y="2036849"/>
            <a:ext cx="464506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cs typeface="Arial" panose="020B0604020202020204" pitchFamily="34" charset="0"/>
              </a:rPr>
              <a:t>Wythnos</a:t>
            </a:r>
            <a:r>
              <a:rPr lang="en-US" sz="4800" b="1" dirty="0">
                <a:cs typeface="Arial" panose="020B0604020202020204" pitchFamily="34" charset="0"/>
              </a:rPr>
              <a:t> </a:t>
            </a:r>
            <a:r>
              <a:rPr lang="en-US" sz="4800" b="1" dirty="0" err="1">
                <a:cs typeface="Arial" panose="020B0604020202020204" pitchFamily="34" charset="0"/>
              </a:rPr>
              <a:t>Gwrth-fwlio</a:t>
            </a:r>
            <a:r>
              <a:rPr lang="en-US" sz="4800" b="1" dirty="0">
                <a:cs typeface="Arial" panose="020B0604020202020204" pitchFamily="34" charset="0"/>
              </a:rPr>
              <a:t> 2021 </a:t>
            </a:r>
          </a:p>
          <a:p>
            <a:pPr algn="ctr"/>
            <a:r>
              <a:rPr lang="en-US" sz="2800" b="1" dirty="0" err="1">
                <a:solidFill>
                  <a:srgbClr val="FF0048"/>
                </a:solidFill>
                <a:cs typeface="Arial" panose="020B0604020202020204" pitchFamily="34" charset="0"/>
              </a:rPr>
              <a:t>Gwers</a:t>
            </a:r>
            <a:r>
              <a:rPr lang="en-US" sz="28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48"/>
                </a:solidFill>
                <a:cs typeface="Arial" panose="020B0604020202020204" pitchFamily="34" charset="0"/>
              </a:rPr>
              <a:t>Ysgolion</a:t>
            </a:r>
            <a:r>
              <a:rPr lang="en-US" sz="28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48"/>
                </a:solidFill>
                <a:cs typeface="Arial" panose="020B0604020202020204" pitchFamily="34" charset="0"/>
              </a:rPr>
              <a:t>Cynradd</a:t>
            </a:r>
            <a:r>
              <a:rPr lang="en-US" sz="2800" b="1" dirty="0">
                <a:solidFill>
                  <a:srgbClr val="FF0048"/>
                </a:solidFill>
                <a:cs typeface="Arial" panose="020B0604020202020204" pitchFamily="34" charset="0"/>
              </a:rPr>
              <a:t> Cymru </a:t>
            </a:r>
            <a:endParaRPr lang="en-US" sz="3200" b="1" dirty="0">
              <a:solidFill>
                <a:srgbClr val="FF0048"/>
              </a:solidFill>
              <a:cs typeface="Arial" panose="020B060402020202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A392705-2A18-D74E-95A2-3FF8E6D82B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9600" b="841"/>
          <a:stretch/>
        </p:blipFill>
        <p:spPr>
          <a:xfrm>
            <a:off x="6153718" y="4827196"/>
            <a:ext cx="4094539" cy="10081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EB284D7-ED93-43A9-9CE8-2B3C158E37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6893" y="5478773"/>
            <a:ext cx="4450080" cy="149956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1EFB888-488F-44DC-BBA0-BBE3CB84CA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0667" y="5288549"/>
            <a:ext cx="1675906" cy="139908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157237A-D6C8-4633-AEFB-0FAD71FF9F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0227" y="1304187"/>
            <a:ext cx="4781816" cy="4181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6749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77C24705-3DF9-074F-9559-CC733054D17F}"/>
              </a:ext>
            </a:extLst>
          </p:cNvPr>
          <p:cNvGrpSpPr/>
          <p:nvPr/>
        </p:nvGrpSpPr>
        <p:grpSpPr>
          <a:xfrm>
            <a:off x="-496458" y="-1908499"/>
            <a:ext cx="13348836" cy="9971229"/>
            <a:chOff x="-496458" y="-1908499"/>
            <a:chExt cx="13348836" cy="997122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C2270A1-DE9E-1A40-A1BC-3F98B997EF11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FC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ular Callout 4">
              <a:extLst>
                <a:ext uri="{FF2B5EF4-FFF2-40B4-BE49-F238E27FC236}">
                  <a16:creationId xmlns:a16="http://schemas.microsoft.com/office/drawing/2014/main" id="{11882EED-EE07-644D-A609-D7319F22826C}"/>
                </a:ext>
              </a:extLst>
            </p:cNvPr>
            <p:cNvSpPr/>
            <p:nvPr/>
          </p:nvSpPr>
          <p:spPr>
            <a:xfrm rot="21073217">
              <a:off x="-496458" y="-1015797"/>
              <a:ext cx="3782511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ular Callout 4">
              <a:extLst>
                <a:ext uri="{FF2B5EF4-FFF2-40B4-BE49-F238E27FC236}">
                  <a16:creationId xmlns:a16="http://schemas.microsoft.com/office/drawing/2014/main" id="{F1F6D090-7C79-9847-8BE7-ECED997360EC}"/>
                </a:ext>
              </a:extLst>
            </p:cNvPr>
            <p:cNvSpPr/>
            <p:nvPr/>
          </p:nvSpPr>
          <p:spPr>
            <a:xfrm rot="398528" flipH="1">
              <a:off x="2319488" y="-1908499"/>
              <a:ext cx="4309143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ular Callout 4">
              <a:extLst>
                <a:ext uri="{FF2B5EF4-FFF2-40B4-BE49-F238E27FC236}">
                  <a16:creationId xmlns:a16="http://schemas.microsoft.com/office/drawing/2014/main" id="{E44B3EAE-B8D1-944C-B149-8339BD2CD10C}"/>
                </a:ext>
              </a:extLst>
            </p:cNvPr>
            <p:cNvSpPr/>
            <p:nvPr/>
          </p:nvSpPr>
          <p:spPr>
            <a:xfrm rot="21391109" flipH="1">
              <a:off x="8422451" y="-1383931"/>
              <a:ext cx="4309143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8" name="Rectangular Callout 4">
              <a:extLst>
                <a:ext uri="{FF2B5EF4-FFF2-40B4-BE49-F238E27FC236}">
                  <a16:creationId xmlns:a16="http://schemas.microsoft.com/office/drawing/2014/main" id="{0C832F2A-C647-474C-8357-42DA33E371B1}"/>
                </a:ext>
              </a:extLst>
            </p:cNvPr>
            <p:cNvSpPr/>
            <p:nvPr/>
          </p:nvSpPr>
          <p:spPr>
            <a:xfrm rot="21391109" flipH="1">
              <a:off x="-295703" y="-594891"/>
              <a:ext cx="1461749" cy="145151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0" name="Rectangular Callout 4">
              <a:extLst>
                <a:ext uri="{FF2B5EF4-FFF2-40B4-BE49-F238E27FC236}">
                  <a16:creationId xmlns:a16="http://schemas.microsoft.com/office/drawing/2014/main" id="{F5C10E10-769A-394B-8B36-E487B9658D0C}"/>
                </a:ext>
              </a:extLst>
            </p:cNvPr>
            <p:cNvSpPr/>
            <p:nvPr/>
          </p:nvSpPr>
          <p:spPr>
            <a:xfrm rot="9912178">
              <a:off x="8301664" y="5312532"/>
              <a:ext cx="4550714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5" name="Rectangular Callout 4">
              <a:extLst>
                <a:ext uri="{FF2B5EF4-FFF2-40B4-BE49-F238E27FC236}">
                  <a16:creationId xmlns:a16="http://schemas.microsoft.com/office/drawing/2014/main" id="{98E31511-41AA-B747-B3B9-AD92C833F49C}"/>
                </a:ext>
              </a:extLst>
            </p:cNvPr>
            <p:cNvSpPr/>
            <p:nvPr/>
          </p:nvSpPr>
          <p:spPr>
            <a:xfrm rot="21391109" flipH="1">
              <a:off x="10953247" y="4295739"/>
              <a:ext cx="773732" cy="692515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E05CB33-C8C2-5042-9010-F256983E38ED}"/>
              </a:ext>
            </a:extLst>
          </p:cNvPr>
          <p:cNvSpPr/>
          <p:nvPr/>
        </p:nvSpPr>
        <p:spPr>
          <a:xfrm rot="12141057" flipH="1">
            <a:off x="-323135" y="5727138"/>
            <a:ext cx="4309143" cy="2750198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750198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197429" y="2099388"/>
                </a:lnTo>
                <a:lnTo>
                  <a:pt x="908190" y="2750198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rgbClr val="00FC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BA2A786-E32F-4F92-A75B-4CDA98068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6893" y="5478773"/>
            <a:ext cx="4450080" cy="149956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3F0E76C-EE20-471B-A251-683F471A8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0667" y="5288549"/>
            <a:ext cx="1675906" cy="139908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59CF9E3-0956-4B28-8DBE-61B2E4D89C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7408" y="1384460"/>
            <a:ext cx="4781816" cy="4181947"/>
          </a:xfrm>
          <a:prstGeom prst="rect">
            <a:avLst/>
          </a:prstGeom>
        </p:spPr>
      </p:pic>
      <p:sp>
        <p:nvSpPr>
          <p:cNvPr id="18" name="Rectangular Callout 4">
            <a:extLst>
              <a:ext uri="{FF2B5EF4-FFF2-40B4-BE49-F238E27FC236}">
                <a16:creationId xmlns:a16="http://schemas.microsoft.com/office/drawing/2014/main" id="{60EDA77B-6740-4611-BC5C-F5128301A8B9}"/>
              </a:ext>
            </a:extLst>
          </p:cNvPr>
          <p:cNvSpPr/>
          <p:nvPr/>
        </p:nvSpPr>
        <p:spPr>
          <a:xfrm rot="21448396">
            <a:off x="1538401" y="2376830"/>
            <a:ext cx="4700354" cy="2654382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450336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253633" y="2097501"/>
                </a:lnTo>
                <a:lnTo>
                  <a:pt x="876821" y="2450336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1" name="Rectangular Callout 4">
            <a:extLst>
              <a:ext uri="{FF2B5EF4-FFF2-40B4-BE49-F238E27FC236}">
                <a16:creationId xmlns:a16="http://schemas.microsoft.com/office/drawing/2014/main" id="{3E815696-394C-45BF-B9AA-A784C50A353C}"/>
              </a:ext>
            </a:extLst>
          </p:cNvPr>
          <p:cNvSpPr/>
          <p:nvPr/>
        </p:nvSpPr>
        <p:spPr>
          <a:xfrm>
            <a:off x="1669998" y="2260276"/>
            <a:ext cx="4644232" cy="2702574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450336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253633" y="2097501"/>
                </a:lnTo>
                <a:lnTo>
                  <a:pt x="876821" y="2450336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61A7B7C-D865-4AF4-9399-F2D17845446D}"/>
              </a:ext>
            </a:extLst>
          </p:cNvPr>
          <p:cNvSpPr txBox="1"/>
          <p:nvPr/>
        </p:nvSpPr>
        <p:spPr>
          <a:xfrm>
            <a:off x="1846234" y="2598271"/>
            <a:ext cx="43936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cs typeface="Arial" panose="020B0604020202020204" pitchFamily="34" charset="0"/>
              </a:rPr>
              <a:t>Wythnos</a:t>
            </a:r>
            <a:r>
              <a:rPr lang="en-US" sz="4800" b="1" dirty="0">
                <a:cs typeface="Arial" panose="020B0604020202020204" pitchFamily="34" charset="0"/>
              </a:rPr>
              <a:t> </a:t>
            </a:r>
            <a:r>
              <a:rPr lang="en-US" sz="4800" b="1" dirty="0" err="1">
                <a:cs typeface="Arial" panose="020B0604020202020204" pitchFamily="34" charset="0"/>
              </a:rPr>
              <a:t>Gwrth-fwlio</a:t>
            </a:r>
            <a:r>
              <a:rPr lang="en-US" sz="4800" b="1" dirty="0"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rgbClr val="FF0048"/>
                </a:solidFill>
                <a:cs typeface="Arial" panose="020B0604020202020204" pitchFamily="34" charset="0"/>
              </a:rPr>
              <a:t>2021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93A88D7-8873-4D46-90CA-BD6AE2BFBAC4}"/>
              </a:ext>
            </a:extLst>
          </p:cNvPr>
          <p:cNvSpPr txBox="1"/>
          <p:nvPr/>
        </p:nvSpPr>
        <p:spPr>
          <a:xfrm>
            <a:off x="1450851" y="1596273"/>
            <a:ext cx="5186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cs typeface="Arial" panose="020B0604020202020204" pitchFamily="34" charset="0"/>
              </a:rPr>
              <a:t>Diolch am fod yn rhan o </a:t>
            </a:r>
            <a:endParaRPr lang="en-US" sz="28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894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/>
              <a:pPr algn="r"/>
              <a:t>2</a:t>
            </a:fld>
            <a:endParaRPr lang="en-US" sz="1600" dirty="0"/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FBD673F-0027-E548-9AB2-1A508F8187AE}"/>
              </a:ext>
            </a:extLst>
          </p:cNvPr>
          <p:cNvSpPr/>
          <p:nvPr/>
        </p:nvSpPr>
        <p:spPr>
          <a:xfrm>
            <a:off x="3406942" y="782451"/>
            <a:ext cx="5231964" cy="1817445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524141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500243" y="2524141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04D8DD-D3A5-2442-88F0-12117DD0B1D1}"/>
              </a:ext>
            </a:extLst>
          </p:cNvPr>
          <p:cNvSpPr txBox="1"/>
          <p:nvPr/>
        </p:nvSpPr>
        <p:spPr>
          <a:xfrm>
            <a:off x="3452248" y="1159335"/>
            <a:ext cx="51866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48"/>
                </a:solidFill>
                <a:cs typeface="Arial" panose="020B0604020202020204" pitchFamily="34" charset="0"/>
              </a:rPr>
              <a:t>Beth </a:t>
            </a:r>
            <a:r>
              <a:rPr lang="en-US" sz="4400" b="1" dirty="0" err="1">
                <a:solidFill>
                  <a:srgbClr val="FF0048"/>
                </a:solidFill>
                <a:cs typeface="Arial" panose="020B0604020202020204" pitchFamily="34" charset="0"/>
              </a:rPr>
              <a:t>yw</a:t>
            </a:r>
            <a:r>
              <a:rPr lang="en-US" sz="4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48"/>
                </a:solidFill>
                <a:cs typeface="Arial" panose="020B0604020202020204" pitchFamily="34" charset="0"/>
              </a:rPr>
              <a:t>bwlio</a:t>
            </a:r>
            <a:r>
              <a:rPr lang="en-US" sz="4400" b="1" dirty="0">
                <a:solidFill>
                  <a:srgbClr val="FF0048"/>
                </a:solidFill>
                <a:cs typeface="Arial" panose="020B0604020202020204" pitchFamily="34" charset="0"/>
              </a:rPr>
              <a:t>?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8E2494C-2249-7348-BFE4-7523E6F38021}"/>
              </a:ext>
            </a:extLst>
          </p:cNvPr>
          <p:cNvSpPr txBox="1"/>
          <p:nvPr/>
        </p:nvSpPr>
        <p:spPr>
          <a:xfrm>
            <a:off x="1262062" y="2696879"/>
            <a:ext cx="966787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err="1"/>
              <a:t>Ystyr</a:t>
            </a:r>
            <a:r>
              <a:rPr lang="en-GB" sz="3200" dirty="0"/>
              <a:t> </a:t>
            </a:r>
            <a:r>
              <a:rPr lang="en-GB" sz="3200" dirty="0" err="1"/>
              <a:t>bwlio</a:t>
            </a:r>
            <a:r>
              <a:rPr lang="en-GB" sz="3200" dirty="0"/>
              <a:t>: </a:t>
            </a:r>
            <a:r>
              <a:rPr lang="en-GB" sz="3200" dirty="0" err="1"/>
              <a:t>unigolyn</a:t>
            </a:r>
            <a:r>
              <a:rPr lang="en-GB" sz="3200" dirty="0"/>
              <a:t> neu </a:t>
            </a:r>
            <a:r>
              <a:rPr lang="en-GB" sz="3200" dirty="0" err="1"/>
              <a:t>grŵp</a:t>
            </a:r>
            <a:r>
              <a:rPr lang="en-GB" sz="3200" dirty="0"/>
              <a:t> </a:t>
            </a:r>
            <a:r>
              <a:rPr lang="en-GB" sz="3200" dirty="0" err="1"/>
              <a:t>yn</a:t>
            </a:r>
            <a:r>
              <a:rPr lang="en-GB" sz="3200" dirty="0"/>
              <a:t> </a:t>
            </a:r>
            <a:r>
              <a:rPr lang="en-GB" sz="3200" dirty="0" err="1"/>
              <a:t>cael</a:t>
            </a:r>
            <a:r>
              <a:rPr lang="en-GB" sz="3200" dirty="0"/>
              <a:t> </a:t>
            </a:r>
            <a:r>
              <a:rPr lang="en-GB" sz="3200" dirty="0" err="1"/>
              <a:t>ei</a:t>
            </a:r>
            <a:r>
              <a:rPr lang="en-GB" sz="3200" dirty="0"/>
              <a:t> </a:t>
            </a:r>
            <a:r>
              <a:rPr lang="en-GB" sz="3200" dirty="0" err="1"/>
              <a:t>niweidio’n</a:t>
            </a:r>
            <a:r>
              <a:rPr lang="en-GB" sz="3200" dirty="0"/>
              <a:t> </a:t>
            </a:r>
            <a:r>
              <a:rPr lang="en-GB" sz="3200" dirty="0" err="1"/>
              <a:t>fwriadol</a:t>
            </a:r>
            <a:r>
              <a:rPr lang="en-GB" sz="3200" dirty="0"/>
              <a:t> </a:t>
            </a:r>
            <a:r>
              <a:rPr lang="en-GB" sz="3200" dirty="0" err="1"/>
              <a:t>dro</a:t>
            </a:r>
            <a:r>
              <a:rPr lang="en-GB" sz="3200" dirty="0"/>
              <a:t> </a:t>
            </a:r>
            <a:r>
              <a:rPr lang="en-GB" sz="3200" dirty="0" err="1"/>
              <a:t>ar</a:t>
            </a:r>
            <a:r>
              <a:rPr lang="en-GB" sz="3200" dirty="0"/>
              <a:t> </a:t>
            </a:r>
            <a:r>
              <a:rPr lang="en-GB" sz="3200" dirty="0" err="1"/>
              <a:t>ôl</a:t>
            </a:r>
            <a:r>
              <a:rPr lang="en-GB" sz="3200" dirty="0"/>
              <a:t> </a:t>
            </a:r>
            <a:r>
              <a:rPr lang="en-GB" sz="3200" dirty="0" err="1"/>
              <a:t>tro</a:t>
            </a:r>
            <a:r>
              <a:rPr lang="en-GB" sz="3200" dirty="0"/>
              <a:t> </a:t>
            </a:r>
            <a:r>
              <a:rPr lang="en-GB" sz="3200" dirty="0" err="1"/>
              <a:t>gan</a:t>
            </a:r>
            <a:r>
              <a:rPr lang="en-GB" sz="3200" dirty="0"/>
              <a:t> </a:t>
            </a:r>
            <a:r>
              <a:rPr lang="en-GB" sz="3200" dirty="0" err="1"/>
              <a:t>unigolyn</a:t>
            </a:r>
            <a:r>
              <a:rPr lang="en-GB" sz="3200" dirty="0"/>
              <a:t> neu </a:t>
            </a:r>
            <a:r>
              <a:rPr lang="en-GB" sz="3200" dirty="0" err="1"/>
              <a:t>grŵp</a:t>
            </a:r>
            <a:r>
              <a:rPr lang="en-GB" sz="3200" dirty="0"/>
              <a:t> </a:t>
            </a:r>
            <a:r>
              <a:rPr lang="en-GB" sz="3200" dirty="0" err="1"/>
              <a:t>arall</a:t>
            </a:r>
            <a:r>
              <a:rPr lang="en-GB" sz="3200" dirty="0"/>
              <a:t>, pan </a:t>
            </a:r>
            <a:r>
              <a:rPr lang="en-GB" sz="3200" dirty="0" err="1"/>
              <a:t>fydd</a:t>
            </a:r>
            <a:r>
              <a:rPr lang="en-GB" sz="3200" dirty="0"/>
              <a:t> y </a:t>
            </a:r>
            <a:r>
              <a:rPr lang="en-GB" sz="3200" dirty="0" err="1"/>
              <a:t>berthynas</a:t>
            </a:r>
            <a:r>
              <a:rPr lang="en-GB" sz="3200" dirty="0"/>
              <a:t> </a:t>
            </a:r>
            <a:r>
              <a:rPr lang="en-GB" sz="3200" dirty="0" err="1"/>
              <a:t>yn</a:t>
            </a:r>
            <a:r>
              <a:rPr lang="en-GB" sz="3200" dirty="0"/>
              <a:t> </a:t>
            </a:r>
            <a:r>
              <a:rPr lang="en-GB" sz="3200" dirty="0" err="1"/>
              <a:t>cynnwys</a:t>
            </a:r>
            <a:r>
              <a:rPr lang="en-GB" sz="3200" dirty="0"/>
              <a:t> </a:t>
            </a:r>
            <a:r>
              <a:rPr lang="en-GB" sz="3200" dirty="0" err="1"/>
              <a:t>anghydbwysedd</a:t>
            </a:r>
            <a:r>
              <a:rPr lang="en-GB" sz="3200" dirty="0"/>
              <a:t> </a:t>
            </a:r>
            <a:r>
              <a:rPr lang="en-GB" sz="3200" dirty="0" err="1"/>
              <a:t>grym</a:t>
            </a:r>
            <a:r>
              <a:rPr lang="en-GB" sz="3200" dirty="0"/>
              <a:t>. Gall </a:t>
            </a:r>
            <a:r>
              <a:rPr lang="en-GB" sz="3200" dirty="0" err="1"/>
              <a:t>ddigwydd</a:t>
            </a:r>
            <a:r>
              <a:rPr lang="en-GB" sz="3200" dirty="0"/>
              <a:t> </a:t>
            </a:r>
            <a:r>
              <a:rPr lang="en-GB" sz="3200" dirty="0" err="1"/>
              <a:t>wyneb</a:t>
            </a:r>
            <a:r>
              <a:rPr lang="en-GB" sz="3200" dirty="0"/>
              <a:t> </a:t>
            </a:r>
            <a:r>
              <a:rPr lang="en-GB" sz="3200" dirty="0" err="1"/>
              <a:t>yn</a:t>
            </a:r>
            <a:r>
              <a:rPr lang="en-GB" sz="3200" dirty="0"/>
              <a:t> </a:t>
            </a:r>
            <a:r>
              <a:rPr lang="en-GB" sz="3200" dirty="0" err="1"/>
              <a:t>wyneb</a:t>
            </a:r>
            <a:r>
              <a:rPr lang="en-GB" sz="3200" dirty="0"/>
              <a:t> neu </a:t>
            </a:r>
            <a:r>
              <a:rPr lang="en-GB" sz="3200" dirty="0" err="1"/>
              <a:t>ar-lein</a:t>
            </a:r>
            <a:r>
              <a:rPr lang="en-GB" sz="3200" dirty="0"/>
              <a:t>. </a:t>
            </a:r>
            <a:endParaRPr lang="en-US" sz="3200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F4B74F5-D5AA-5E4D-9E13-D58C5553BECB}"/>
              </a:ext>
            </a:extLst>
          </p:cNvPr>
          <p:cNvGrpSpPr/>
          <p:nvPr/>
        </p:nvGrpSpPr>
        <p:grpSpPr>
          <a:xfrm rot="477960">
            <a:off x="8267632" y="468498"/>
            <a:ext cx="833161" cy="1127502"/>
            <a:chOff x="9991088" y="1389146"/>
            <a:chExt cx="833161" cy="1127502"/>
          </a:xfrm>
        </p:grpSpPr>
        <p:sp>
          <p:nvSpPr>
            <p:cNvPr id="22" name="Rectangular Callout 4">
              <a:extLst>
                <a:ext uri="{FF2B5EF4-FFF2-40B4-BE49-F238E27FC236}">
                  <a16:creationId xmlns:a16="http://schemas.microsoft.com/office/drawing/2014/main" id="{3300203A-3A59-1D4D-B6A4-3333639880CD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F1A2B7C-0142-CE44-9D27-B02BDF2FFFE3}"/>
                </a:ext>
              </a:extLst>
            </p:cNvPr>
            <p:cNvSpPr txBox="1"/>
            <p:nvPr/>
          </p:nvSpPr>
          <p:spPr>
            <a:xfrm>
              <a:off x="10058399" y="1401511"/>
              <a:ext cx="69182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cs typeface="Arial" panose="020B0604020202020204" pitchFamily="34" charset="0"/>
                </a:rPr>
                <a:t>?</a:t>
              </a:r>
              <a:endParaRPr lang="en-US" sz="54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4FD6BA6-FF89-41FA-B54A-0A5BB57EED85}"/>
              </a:ext>
            </a:extLst>
          </p:cNvPr>
          <p:cNvSpPr txBox="1"/>
          <p:nvPr/>
        </p:nvSpPr>
        <p:spPr>
          <a:xfrm>
            <a:off x="203200" y="5388186"/>
            <a:ext cx="3779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Video: </a:t>
            </a:r>
            <a:r>
              <a:rPr lang="en-GB" u="sng" dirty="0">
                <a:hlinkClick r:id="rId2"/>
              </a:rPr>
              <a:t>https://youtu.be/U8iX-rstY9I</a:t>
            </a:r>
            <a:r>
              <a:rPr lang="en-GB" u="sng" dirty="0"/>
              <a:t> </a:t>
            </a:r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E086866-4CE5-4A33-A37E-16BD855D30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051" y="5871663"/>
            <a:ext cx="3150607" cy="106167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787DBD6-7457-4FF1-86EB-D560C2998C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55" y="5922577"/>
            <a:ext cx="1062990" cy="82677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06FBA34-1C99-42C8-BADD-263CDE41D269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cs typeface="Arial" panose="020B0604020202020204" pitchFamily="34" charset="0"/>
              </a:rPr>
              <a:t>Wythnos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dirty="0" err="1">
                <a:cs typeface="Arial" panose="020B0604020202020204" pitchFamily="34" charset="0"/>
              </a:rPr>
              <a:t>Gwrth-fwlio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b="1" dirty="0">
                <a:cs typeface="Arial" panose="020B0604020202020204" pitchFamily="34" charset="0"/>
              </a:rPr>
              <a:t>2021 – Un </a:t>
            </a:r>
            <a:r>
              <a:rPr lang="en-US" sz="1600" b="1" dirty="0" err="1">
                <a:cs typeface="Arial" panose="020B0604020202020204" pitchFamily="34" charset="0"/>
              </a:rPr>
              <a:t>Gair</a:t>
            </a:r>
            <a:r>
              <a:rPr lang="en-US" sz="1600" b="1" dirty="0">
                <a:cs typeface="Arial" panose="020B0604020202020204" pitchFamily="34" charset="0"/>
              </a:rPr>
              <a:t> </a:t>
            </a:r>
            <a:r>
              <a:rPr lang="en-US" sz="1600" b="1" dirty="0" err="1">
                <a:cs typeface="Arial" panose="020B0604020202020204" pitchFamily="34" charset="0"/>
              </a:rPr>
              <a:t>Caredig</a:t>
            </a:r>
            <a:endParaRPr lang="en-US" sz="16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115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A89A6B-92FF-094D-A9CF-C2342337C9C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F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ular Callout 4">
            <a:extLst>
              <a:ext uri="{FF2B5EF4-FFF2-40B4-BE49-F238E27FC236}">
                <a16:creationId xmlns:a16="http://schemas.microsoft.com/office/drawing/2014/main" id="{EE84CABB-090D-1F4D-A3B9-FA85B39C2603}"/>
              </a:ext>
            </a:extLst>
          </p:cNvPr>
          <p:cNvSpPr/>
          <p:nvPr/>
        </p:nvSpPr>
        <p:spPr>
          <a:xfrm>
            <a:off x="1767840" y="1026160"/>
            <a:ext cx="8176457" cy="3907367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94409 w 3300247"/>
              <a:gd name="connsiteY2" fmla="*/ 1915985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450335"/>
              <a:gd name="connsiteX1" fmla="*/ 3300247 w 3300247"/>
              <a:gd name="connsiteY1" fmla="*/ 117397 h 2450335"/>
              <a:gd name="connsiteX2" fmla="*/ 3194409 w 3300247"/>
              <a:gd name="connsiteY2" fmla="*/ 1915985 h 2450335"/>
              <a:gd name="connsiteX3" fmla="*/ 580138 w 3300247"/>
              <a:gd name="connsiteY3" fmla="*/ 2067980 h 2450335"/>
              <a:gd name="connsiteX4" fmla="*/ 536452 w 3300247"/>
              <a:gd name="connsiteY4" fmla="*/ 2450335 h 2450335"/>
              <a:gd name="connsiteX5" fmla="*/ 379247 w 3300247"/>
              <a:gd name="connsiteY5" fmla="*/ 2069866 h 2450335"/>
              <a:gd name="connsiteX6" fmla="*/ 155693 w 3300247"/>
              <a:gd name="connsiteY6" fmla="*/ 2069866 h 2450335"/>
              <a:gd name="connsiteX7" fmla="*/ 0 w 3300247"/>
              <a:gd name="connsiteY7" fmla="*/ 0 h 2450335"/>
              <a:gd name="connsiteX0" fmla="*/ 0 w 3329215"/>
              <a:gd name="connsiteY0" fmla="*/ 0 h 2406051"/>
              <a:gd name="connsiteX1" fmla="*/ 3329215 w 3329215"/>
              <a:gd name="connsiteY1" fmla="*/ 73113 h 2406051"/>
              <a:gd name="connsiteX2" fmla="*/ 3223377 w 3329215"/>
              <a:gd name="connsiteY2" fmla="*/ 1871701 h 2406051"/>
              <a:gd name="connsiteX3" fmla="*/ 609106 w 3329215"/>
              <a:gd name="connsiteY3" fmla="*/ 2023696 h 2406051"/>
              <a:gd name="connsiteX4" fmla="*/ 565420 w 3329215"/>
              <a:gd name="connsiteY4" fmla="*/ 2406051 h 2406051"/>
              <a:gd name="connsiteX5" fmla="*/ 408215 w 3329215"/>
              <a:gd name="connsiteY5" fmla="*/ 2025582 h 2406051"/>
              <a:gd name="connsiteX6" fmla="*/ 184661 w 3329215"/>
              <a:gd name="connsiteY6" fmla="*/ 2025582 h 2406051"/>
              <a:gd name="connsiteX7" fmla="*/ 0 w 3329215"/>
              <a:gd name="connsiteY7" fmla="*/ 0 h 2406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9215" h="2406051">
                <a:moveTo>
                  <a:pt x="0" y="0"/>
                </a:moveTo>
                <a:lnTo>
                  <a:pt x="3329215" y="73113"/>
                </a:lnTo>
                <a:lnTo>
                  <a:pt x="3223377" y="1871701"/>
                </a:lnTo>
                <a:lnTo>
                  <a:pt x="609106" y="2023696"/>
                </a:lnTo>
                <a:lnTo>
                  <a:pt x="565420" y="2406051"/>
                </a:lnTo>
                <a:lnTo>
                  <a:pt x="408215" y="2025582"/>
                </a:lnTo>
                <a:lnTo>
                  <a:pt x="184661" y="202558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/>
              <a:pPr algn="r"/>
              <a:t>3</a:t>
            </a:fld>
            <a:endParaRPr lang="en-US" sz="1600" dirty="0"/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1" name="Rectangular Callout 4">
            <a:extLst>
              <a:ext uri="{FF2B5EF4-FFF2-40B4-BE49-F238E27FC236}">
                <a16:creationId xmlns:a16="http://schemas.microsoft.com/office/drawing/2014/main" id="{B356BF33-4177-564D-B6FF-4495388F617E}"/>
              </a:ext>
            </a:extLst>
          </p:cNvPr>
          <p:cNvSpPr/>
          <p:nvPr/>
        </p:nvSpPr>
        <p:spPr>
          <a:xfrm flipH="1">
            <a:off x="3805238" y="3751341"/>
            <a:ext cx="4752976" cy="1436661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420814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934990" y="2067979"/>
                </a:lnTo>
                <a:lnTo>
                  <a:pt x="789918" y="2420814"/>
                </a:lnTo>
                <a:lnTo>
                  <a:pt x="690648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rgbClr val="FF00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FBD673F-0027-E548-9AB2-1A508F8187AE}"/>
              </a:ext>
            </a:extLst>
          </p:cNvPr>
          <p:cNvSpPr/>
          <p:nvPr/>
        </p:nvSpPr>
        <p:spPr>
          <a:xfrm>
            <a:off x="1953286" y="748659"/>
            <a:ext cx="8105312" cy="4099142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524141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500243" y="2524141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04D8DD-D3A5-2442-88F0-12117DD0B1D1}"/>
              </a:ext>
            </a:extLst>
          </p:cNvPr>
          <p:cNvSpPr txBox="1"/>
          <p:nvPr/>
        </p:nvSpPr>
        <p:spPr>
          <a:xfrm>
            <a:off x="2214681" y="1209352"/>
            <a:ext cx="756935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cs typeface="Arial" panose="020B0604020202020204" pitchFamily="34" charset="0"/>
              </a:rPr>
              <a:t>Sut </a:t>
            </a:r>
            <a:r>
              <a:rPr lang="en-US" sz="6000" b="1" dirty="0" err="1">
                <a:cs typeface="Arial" panose="020B0604020202020204" pitchFamily="34" charset="0"/>
              </a:rPr>
              <a:t>mae</a:t>
            </a:r>
            <a:r>
              <a:rPr lang="en-US" sz="6000" b="1" dirty="0">
                <a:cs typeface="Arial" panose="020B0604020202020204" pitchFamily="34" charset="0"/>
              </a:rPr>
              <a:t> </a:t>
            </a:r>
            <a:r>
              <a:rPr lang="en-US" sz="6000" b="1" dirty="0" err="1">
                <a:cs typeface="Arial" panose="020B0604020202020204" pitchFamily="34" charset="0"/>
              </a:rPr>
              <a:t>profi</a:t>
            </a:r>
            <a:r>
              <a:rPr lang="en-US" sz="6000" b="1" dirty="0">
                <a:cs typeface="Arial" panose="020B0604020202020204" pitchFamily="34" charset="0"/>
              </a:rPr>
              <a:t> </a:t>
            </a:r>
            <a:r>
              <a:rPr lang="en-US" sz="6000" b="1" dirty="0" err="1">
                <a:cs typeface="Arial" panose="020B0604020202020204" pitchFamily="34" charset="0"/>
              </a:rPr>
              <a:t>bwlio</a:t>
            </a:r>
            <a:r>
              <a:rPr lang="en-US" sz="6000" b="1" dirty="0">
                <a:cs typeface="Arial" panose="020B0604020202020204" pitchFamily="34" charset="0"/>
              </a:rPr>
              <a:t> </a:t>
            </a:r>
            <a:r>
              <a:rPr lang="en-US" sz="6000" b="1" dirty="0" err="1">
                <a:cs typeface="Arial" panose="020B0604020202020204" pitchFamily="34" charset="0"/>
              </a:rPr>
              <a:t>yn</a:t>
            </a:r>
            <a:r>
              <a:rPr lang="en-US" sz="6000" b="1" dirty="0">
                <a:cs typeface="Arial" panose="020B0604020202020204" pitchFamily="34" charset="0"/>
              </a:rPr>
              <a:t> </a:t>
            </a:r>
            <a:r>
              <a:rPr lang="en-US" sz="6000" b="1" dirty="0" err="1">
                <a:cs typeface="Arial" panose="020B0604020202020204" pitchFamily="34" charset="0"/>
              </a:rPr>
              <a:t>gwneud</a:t>
            </a:r>
            <a:r>
              <a:rPr lang="en-US" sz="6000" b="1" dirty="0">
                <a:cs typeface="Arial" panose="020B0604020202020204" pitchFamily="34" charset="0"/>
              </a:rPr>
              <a:t> </a:t>
            </a:r>
            <a:r>
              <a:rPr lang="en-US" sz="6000" b="1" dirty="0" err="1">
                <a:cs typeface="Arial" panose="020B0604020202020204" pitchFamily="34" charset="0"/>
              </a:rPr>
              <a:t>i</a:t>
            </a:r>
            <a:r>
              <a:rPr lang="en-US" sz="6000" b="1" dirty="0">
                <a:cs typeface="Arial" panose="020B0604020202020204" pitchFamily="34" charset="0"/>
              </a:rPr>
              <a:t> </a:t>
            </a:r>
            <a:r>
              <a:rPr lang="en-US" sz="6000" b="1" dirty="0" err="1">
                <a:cs typeface="Arial" panose="020B0604020202020204" pitchFamily="34" charset="0"/>
              </a:rPr>
              <a:t>rywun</a:t>
            </a:r>
            <a:r>
              <a:rPr lang="en-US" sz="6000" b="1" dirty="0">
                <a:cs typeface="Arial" panose="020B0604020202020204" pitchFamily="34" charset="0"/>
              </a:rPr>
              <a:t> </a:t>
            </a:r>
            <a:r>
              <a:rPr lang="en-US" sz="6000" b="1" dirty="0" err="1">
                <a:cs typeface="Arial" panose="020B0604020202020204" pitchFamily="34" charset="0"/>
              </a:rPr>
              <a:t>deimlo</a:t>
            </a:r>
            <a:r>
              <a:rPr lang="en-US" sz="6000" b="1" dirty="0">
                <a:cs typeface="Arial" panose="020B0604020202020204" pitchFamily="34" charset="0"/>
              </a:rPr>
              <a:t>? </a:t>
            </a:r>
            <a:endParaRPr lang="en-US" sz="6000" b="1" dirty="0">
              <a:solidFill>
                <a:srgbClr val="FF0048"/>
              </a:solidFill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D21289-0B83-024C-AE54-474D72DDF9FD}"/>
              </a:ext>
            </a:extLst>
          </p:cNvPr>
          <p:cNvSpPr txBox="1"/>
          <p:nvPr/>
        </p:nvSpPr>
        <p:spPr>
          <a:xfrm>
            <a:off x="4076702" y="4162763"/>
            <a:ext cx="4210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cs typeface="Arial" panose="020B0604020202020204" pitchFamily="34" charset="0"/>
              </a:rPr>
              <a:t>Meddwl</a:t>
            </a: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 / </a:t>
            </a:r>
            <a:r>
              <a:rPr lang="en-US" sz="2800" dirty="0" err="1">
                <a:solidFill>
                  <a:schemeClr val="bg1"/>
                </a:solidFill>
                <a:cs typeface="Arial" panose="020B0604020202020204" pitchFamily="34" charset="0"/>
              </a:rPr>
              <a:t>Parau</a:t>
            </a: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 / </a:t>
            </a:r>
            <a:r>
              <a:rPr lang="en-US" sz="2800" dirty="0" err="1">
                <a:solidFill>
                  <a:schemeClr val="bg1"/>
                </a:solidFill>
                <a:cs typeface="Arial" panose="020B0604020202020204" pitchFamily="34" charset="0"/>
              </a:rPr>
              <a:t>Rhannu</a:t>
            </a:r>
            <a:endParaRPr lang="en-US" sz="28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1777631-748E-BA41-88BD-D63AC20BB733}"/>
              </a:ext>
            </a:extLst>
          </p:cNvPr>
          <p:cNvGrpSpPr/>
          <p:nvPr/>
        </p:nvGrpSpPr>
        <p:grpSpPr>
          <a:xfrm rot="477960">
            <a:off x="9727341" y="397329"/>
            <a:ext cx="833161" cy="1127502"/>
            <a:chOff x="9991088" y="1389146"/>
            <a:chExt cx="833161" cy="1127502"/>
          </a:xfrm>
        </p:grpSpPr>
        <p:sp>
          <p:nvSpPr>
            <p:cNvPr id="15" name="Rectangular Callout 4">
              <a:extLst>
                <a:ext uri="{FF2B5EF4-FFF2-40B4-BE49-F238E27FC236}">
                  <a16:creationId xmlns:a16="http://schemas.microsoft.com/office/drawing/2014/main" id="{F350B72B-3523-F24D-8140-3326E7574079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36A69D8-34DD-854C-8DB7-E7E446FF8CA8}"/>
                </a:ext>
              </a:extLst>
            </p:cNvPr>
            <p:cNvSpPr txBox="1"/>
            <p:nvPr/>
          </p:nvSpPr>
          <p:spPr>
            <a:xfrm>
              <a:off x="10058399" y="1401511"/>
              <a:ext cx="69182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cs typeface="Arial" panose="020B0604020202020204" pitchFamily="34" charset="0"/>
                </a:rPr>
                <a:t>?</a:t>
              </a:r>
              <a:endParaRPr lang="en-US" sz="54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8" name="Rectangular Callout 4">
            <a:extLst>
              <a:ext uri="{FF2B5EF4-FFF2-40B4-BE49-F238E27FC236}">
                <a16:creationId xmlns:a16="http://schemas.microsoft.com/office/drawing/2014/main" id="{B28ECC97-4606-9C46-B5F0-0EEC0B0C556D}"/>
              </a:ext>
            </a:extLst>
          </p:cNvPr>
          <p:cNvSpPr/>
          <p:nvPr/>
        </p:nvSpPr>
        <p:spPr>
          <a:xfrm rot="21073217">
            <a:off x="-1185133" y="-1079500"/>
            <a:ext cx="4504928" cy="2421515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497019 w 3949346"/>
              <a:gd name="connsiteY0" fmla="*/ 0 h 2750198"/>
              <a:gd name="connsiteX1" fmla="*/ 3949346 w 3949346"/>
              <a:gd name="connsiteY1" fmla="*/ 102637 h 2750198"/>
              <a:gd name="connsiteX2" fmla="*/ 3800057 w 3949346"/>
              <a:gd name="connsiteY2" fmla="*/ 2034074 h 2750198"/>
              <a:gd name="connsiteX3" fmla="*/ 1694448 w 3949346"/>
              <a:gd name="connsiteY3" fmla="*/ 2099388 h 2750198"/>
              <a:gd name="connsiteX4" fmla="*/ 1405209 w 3949346"/>
              <a:gd name="connsiteY4" fmla="*/ 2750198 h 2750198"/>
              <a:gd name="connsiteX5" fmla="*/ 1274570 w 3949346"/>
              <a:gd name="connsiteY5" fmla="*/ 2099388 h 2750198"/>
              <a:gd name="connsiteX6" fmla="*/ 0 w 3949346"/>
              <a:gd name="connsiteY6" fmla="*/ 2104345 h 2750198"/>
              <a:gd name="connsiteX7" fmla="*/ 497019 w 3949346"/>
              <a:gd name="connsiteY7" fmla="*/ 0 h 2750198"/>
              <a:gd name="connsiteX0" fmla="*/ 0 w 4158407"/>
              <a:gd name="connsiteY0" fmla="*/ 226046 h 2647561"/>
              <a:gd name="connsiteX1" fmla="*/ 4158407 w 4158407"/>
              <a:gd name="connsiteY1" fmla="*/ 0 h 2647561"/>
              <a:gd name="connsiteX2" fmla="*/ 4009118 w 4158407"/>
              <a:gd name="connsiteY2" fmla="*/ 1931437 h 2647561"/>
              <a:gd name="connsiteX3" fmla="*/ 1903509 w 4158407"/>
              <a:gd name="connsiteY3" fmla="*/ 1996751 h 2647561"/>
              <a:gd name="connsiteX4" fmla="*/ 1614270 w 4158407"/>
              <a:gd name="connsiteY4" fmla="*/ 2647561 h 2647561"/>
              <a:gd name="connsiteX5" fmla="*/ 1483631 w 4158407"/>
              <a:gd name="connsiteY5" fmla="*/ 1996751 h 2647561"/>
              <a:gd name="connsiteX6" fmla="*/ 209061 w 4158407"/>
              <a:gd name="connsiteY6" fmla="*/ 2001708 h 2647561"/>
              <a:gd name="connsiteX7" fmla="*/ 0 w 4158407"/>
              <a:gd name="connsiteY7" fmla="*/ 226046 h 2647561"/>
              <a:gd name="connsiteX0" fmla="*/ 0 w 4111683"/>
              <a:gd name="connsiteY0" fmla="*/ 0 h 2421515"/>
              <a:gd name="connsiteX1" fmla="*/ 4111683 w 4111683"/>
              <a:gd name="connsiteY1" fmla="*/ 11815 h 2421515"/>
              <a:gd name="connsiteX2" fmla="*/ 4009118 w 4111683"/>
              <a:gd name="connsiteY2" fmla="*/ 1705391 h 2421515"/>
              <a:gd name="connsiteX3" fmla="*/ 1903509 w 4111683"/>
              <a:gd name="connsiteY3" fmla="*/ 1770705 h 2421515"/>
              <a:gd name="connsiteX4" fmla="*/ 1614270 w 4111683"/>
              <a:gd name="connsiteY4" fmla="*/ 2421515 h 2421515"/>
              <a:gd name="connsiteX5" fmla="*/ 1483631 w 4111683"/>
              <a:gd name="connsiteY5" fmla="*/ 1770705 h 2421515"/>
              <a:gd name="connsiteX6" fmla="*/ 209061 w 4111683"/>
              <a:gd name="connsiteY6" fmla="*/ 1775662 h 2421515"/>
              <a:gd name="connsiteX7" fmla="*/ 0 w 4111683"/>
              <a:gd name="connsiteY7" fmla="*/ 0 h 242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11683" h="2421515">
                <a:moveTo>
                  <a:pt x="0" y="0"/>
                </a:moveTo>
                <a:lnTo>
                  <a:pt x="4111683" y="11815"/>
                </a:lnTo>
                <a:lnTo>
                  <a:pt x="4009118" y="1705391"/>
                </a:lnTo>
                <a:lnTo>
                  <a:pt x="1903509" y="1770705"/>
                </a:lnTo>
                <a:lnTo>
                  <a:pt x="1614270" y="2421515"/>
                </a:lnTo>
                <a:lnTo>
                  <a:pt x="1483631" y="1770705"/>
                </a:lnTo>
                <a:lnTo>
                  <a:pt x="209061" y="1775662"/>
                </a:lnTo>
                <a:lnTo>
                  <a:pt x="0" y="0"/>
                </a:lnTo>
                <a:close/>
              </a:path>
            </a:pathLst>
          </a:custGeom>
          <a:solidFill>
            <a:srgbClr val="00FC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60759D4-1787-4DE7-A085-2FF563AB60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254" y="5847759"/>
            <a:ext cx="3150607" cy="106167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37164CB-A123-4513-849C-421A1CD0AA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6216"/>
          <a:stretch/>
        </p:blipFill>
        <p:spPr>
          <a:xfrm>
            <a:off x="117708" y="5948786"/>
            <a:ext cx="1288243" cy="79351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9B69C10-F326-4B6C-BFA2-EFDA10883DD2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cs typeface="Arial" panose="020B0604020202020204" pitchFamily="34" charset="0"/>
              </a:rPr>
              <a:t>Wythnos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dirty="0" err="1">
                <a:cs typeface="Arial" panose="020B0604020202020204" pitchFamily="34" charset="0"/>
              </a:rPr>
              <a:t>Gwrth-fwlio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b="1" dirty="0">
                <a:cs typeface="Arial" panose="020B0604020202020204" pitchFamily="34" charset="0"/>
              </a:rPr>
              <a:t>2021 – Un </a:t>
            </a:r>
            <a:r>
              <a:rPr lang="en-US" sz="1600" b="1" dirty="0" err="1">
                <a:cs typeface="Arial" panose="020B0604020202020204" pitchFamily="34" charset="0"/>
              </a:rPr>
              <a:t>Gair</a:t>
            </a:r>
            <a:r>
              <a:rPr lang="en-US" sz="1600" b="1" dirty="0">
                <a:cs typeface="Arial" panose="020B0604020202020204" pitchFamily="34" charset="0"/>
              </a:rPr>
              <a:t> </a:t>
            </a:r>
            <a:r>
              <a:rPr lang="en-US" sz="1600" b="1" dirty="0" err="1">
                <a:cs typeface="Arial" panose="020B0604020202020204" pitchFamily="34" charset="0"/>
              </a:rPr>
              <a:t>Caredig</a:t>
            </a:r>
            <a:endParaRPr lang="en-US" sz="16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585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A89A6B-92FF-094D-A9CF-C2342337C9C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ular Callout 4">
            <a:extLst>
              <a:ext uri="{FF2B5EF4-FFF2-40B4-BE49-F238E27FC236}">
                <a16:creationId xmlns:a16="http://schemas.microsoft.com/office/drawing/2014/main" id="{EE84CABB-090D-1F4D-A3B9-FA85B39C2603}"/>
              </a:ext>
            </a:extLst>
          </p:cNvPr>
          <p:cNvSpPr/>
          <p:nvPr/>
        </p:nvSpPr>
        <p:spPr>
          <a:xfrm>
            <a:off x="2654734" y="2006053"/>
            <a:ext cx="6568203" cy="2155951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94409 w 3300247"/>
              <a:gd name="connsiteY2" fmla="*/ 1915985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450335"/>
              <a:gd name="connsiteX1" fmla="*/ 3300247 w 3300247"/>
              <a:gd name="connsiteY1" fmla="*/ 117397 h 2450335"/>
              <a:gd name="connsiteX2" fmla="*/ 3194409 w 3300247"/>
              <a:gd name="connsiteY2" fmla="*/ 1915985 h 2450335"/>
              <a:gd name="connsiteX3" fmla="*/ 580138 w 3300247"/>
              <a:gd name="connsiteY3" fmla="*/ 2067980 h 2450335"/>
              <a:gd name="connsiteX4" fmla="*/ 536452 w 3300247"/>
              <a:gd name="connsiteY4" fmla="*/ 2450335 h 2450335"/>
              <a:gd name="connsiteX5" fmla="*/ 379247 w 3300247"/>
              <a:gd name="connsiteY5" fmla="*/ 2069866 h 2450335"/>
              <a:gd name="connsiteX6" fmla="*/ 155693 w 3300247"/>
              <a:gd name="connsiteY6" fmla="*/ 2069866 h 2450335"/>
              <a:gd name="connsiteX7" fmla="*/ 0 w 3300247"/>
              <a:gd name="connsiteY7" fmla="*/ 0 h 2450335"/>
              <a:gd name="connsiteX0" fmla="*/ 0 w 3329215"/>
              <a:gd name="connsiteY0" fmla="*/ 0 h 2406051"/>
              <a:gd name="connsiteX1" fmla="*/ 3329215 w 3329215"/>
              <a:gd name="connsiteY1" fmla="*/ 73113 h 2406051"/>
              <a:gd name="connsiteX2" fmla="*/ 3223377 w 3329215"/>
              <a:gd name="connsiteY2" fmla="*/ 1871701 h 2406051"/>
              <a:gd name="connsiteX3" fmla="*/ 609106 w 3329215"/>
              <a:gd name="connsiteY3" fmla="*/ 2023696 h 2406051"/>
              <a:gd name="connsiteX4" fmla="*/ 565420 w 3329215"/>
              <a:gd name="connsiteY4" fmla="*/ 2406051 h 2406051"/>
              <a:gd name="connsiteX5" fmla="*/ 408215 w 3329215"/>
              <a:gd name="connsiteY5" fmla="*/ 2025582 h 2406051"/>
              <a:gd name="connsiteX6" fmla="*/ 184661 w 3329215"/>
              <a:gd name="connsiteY6" fmla="*/ 2025582 h 2406051"/>
              <a:gd name="connsiteX7" fmla="*/ 0 w 3329215"/>
              <a:gd name="connsiteY7" fmla="*/ 0 h 2406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9215" h="2406051">
                <a:moveTo>
                  <a:pt x="0" y="0"/>
                </a:moveTo>
                <a:lnTo>
                  <a:pt x="3329215" y="73113"/>
                </a:lnTo>
                <a:lnTo>
                  <a:pt x="3223377" y="1871701"/>
                </a:lnTo>
                <a:lnTo>
                  <a:pt x="609106" y="2023696"/>
                </a:lnTo>
                <a:lnTo>
                  <a:pt x="565420" y="2406051"/>
                </a:lnTo>
                <a:lnTo>
                  <a:pt x="408215" y="2025582"/>
                </a:lnTo>
                <a:lnTo>
                  <a:pt x="184661" y="202558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>
                <a:solidFill>
                  <a:schemeClr val="bg1"/>
                </a:solidFill>
              </a:rPr>
              <a:pPr algn="r"/>
              <a:t>4</a:t>
            </a:fld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1" name="Rectangular Callout 4">
            <a:extLst>
              <a:ext uri="{FF2B5EF4-FFF2-40B4-BE49-F238E27FC236}">
                <a16:creationId xmlns:a16="http://schemas.microsoft.com/office/drawing/2014/main" id="{B356BF33-4177-564D-B6FF-4495388F617E}"/>
              </a:ext>
            </a:extLst>
          </p:cNvPr>
          <p:cNvSpPr/>
          <p:nvPr/>
        </p:nvSpPr>
        <p:spPr>
          <a:xfrm flipH="1">
            <a:off x="6728527" y="4935757"/>
            <a:ext cx="2767020" cy="862026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420814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934990" y="2067979"/>
                </a:lnTo>
                <a:lnTo>
                  <a:pt x="789918" y="2420814"/>
                </a:lnTo>
                <a:lnTo>
                  <a:pt x="690648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rgbClr val="FF00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https://youtu.be/oJQg2JyQ3mM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dirty="0"/>
              <a:t> </a:t>
            </a:r>
          </a:p>
        </p:txBody>
      </p:sp>
      <p:sp>
        <p:nvSpPr>
          <p:cNvPr id="9" name="Rectangular Callout 4">
            <a:hlinkClick r:id="rId2"/>
            <a:extLst>
              <a:ext uri="{FF2B5EF4-FFF2-40B4-BE49-F238E27FC236}">
                <a16:creationId xmlns:a16="http://schemas.microsoft.com/office/drawing/2014/main" id="{BFBD673F-0027-E548-9AB2-1A508F8187AE}"/>
              </a:ext>
            </a:extLst>
          </p:cNvPr>
          <p:cNvSpPr/>
          <p:nvPr/>
        </p:nvSpPr>
        <p:spPr>
          <a:xfrm>
            <a:off x="1113949" y="315428"/>
            <a:ext cx="9675493" cy="5537200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412619"/>
              <a:gd name="connsiteX1" fmla="*/ 3300247 w 3300247"/>
              <a:gd name="connsiteY1" fmla="*/ 117397 h 2412619"/>
              <a:gd name="connsiteX2" fmla="*/ 3172684 w 3300247"/>
              <a:gd name="connsiteY2" fmla="*/ 2034074 h 2412619"/>
              <a:gd name="connsiteX3" fmla="*/ 580138 w 3300247"/>
              <a:gd name="connsiteY3" fmla="*/ 2067980 h 2412619"/>
              <a:gd name="connsiteX4" fmla="*/ 461787 w 3300247"/>
              <a:gd name="connsiteY4" fmla="*/ 2412619 h 2412619"/>
              <a:gd name="connsiteX5" fmla="*/ 379247 w 3300247"/>
              <a:gd name="connsiteY5" fmla="*/ 2069866 h 2412619"/>
              <a:gd name="connsiteX6" fmla="*/ 155693 w 3300247"/>
              <a:gd name="connsiteY6" fmla="*/ 2069866 h 2412619"/>
              <a:gd name="connsiteX7" fmla="*/ 0 w 3300247"/>
              <a:gd name="connsiteY7" fmla="*/ 0 h 2412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412619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461787" y="2412619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33CE19-03FA-5E43-9E1F-ABB8D73ECAF3}"/>
              </a:ext>
            </a:extLst>
          </p:cNvPr>
          <p:cNvSpPr txBox="1"/>
          <p:nvPr/>
        </p:nvSpPr>
        <p:spPr>
          <a:xfrm>
            <a:off x="379404" y="-386673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00FCF0"/>
                </a:solidFill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1BC02E-B6EE-6D45-B217-C197DCE26291}"/>
              </a:ext>
            </a:extLst>
          </p:cNvPr>
          <p:cNvSpPr txBox="1"/>
          <p:nvPr/>
        </p:nvSpPr>
        <p:spPr>
          <a:xfrm rot="10800000">
            <a:off x="9250315" y="2714531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00FCF0"/>
                </a:solidFill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008EA4-A8AC-49A6-8F3D-512EE65011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797783"/>
            <a:ext cx="3151569" cy="1062000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3CD25D11-C4DE-4057-982E-0BAD4493C1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20614" y="3299460"/>
            <a:ext cx="2372360" cy="237236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9A9177B-AC85-4A08-924F-439CD48B936B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solidFill>
                  <a:schemeClr val="bg1"/>
                </a:solidFill>
                <a:cs typeface="Arial" panose="020B0604020202020204" pitchFamily="34" charset="0"/>
              </a:rPr>
              <a:t>Wythnos</a:t>
            </a:r>
            <a:r>
              <a:rPr 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Arial" panose="020B0604020202020204" pitchFamily="34" charset="0"/>
              </a:rPr>
              <a:t>Gwrth-fwlio</a:t>
            </a:r>
            <a:r>
              <a:rPr 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2021 – Un </a:t>
            </a:r>
            <a:r>
              <a:rPr lang="en-US" sz="1600" b="1" dirty="0" err="1">
                <a:solidFill>
                  <a:schemeClr val="bg1"/>
                </a:solidFill>
                <a:cs typeface="Arial" panose="020B0604020202020204" pitchFamily="34" charset="0"/>
              </a:rPr>
              <a:t>Gair</a:t>
            </a: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cs typeface="Arial" panose="020B0604020202020204" pitchFamily="34" charset="0"/>
              </a:rPr>
              <a:t>Caredig</a:t>
            </a:r>
            <a:endParaRPr lang="en-US" sz="1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989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/>
              <a:pPr algn="r"/>
              <a:t>5</a:t>
            </a:fld>
            <a:endParaRPr lang="en-US" sz="1600" dirty="0"/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04D8DD-D3A5-2442-88F0-12117DD0B1D1}"/>
              </a:ext>
            </a:extLst>
          </p:cNvPr>
          <p:cNvSpPr txBox="1"/>
          <p:nvPr/>
        </p:nvSpPr>
        <p:spPr>
          <a:xfrm>
            <a:off x="477846" y="310126"/>
            <a:ext cx="112363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48"/>
                </a:solidFill>
                <a:cs typeface="Arial" panose="020B0604020202020204" pitchFamily="34" charset="0"/>
              </a:rPr>
              <a:t>5 </a:t>
            </a:r>
            <a:r>
              <a:rPr lang="en-US" sz="4400" b="1" dirty="0" err="1">
                <a:solidFill>
                  <a:srgbClr val="FF0048"/>
                </a:solidFill>
                <a:cs typeface="Arial" panose="020B0604020202020204" pitchFamily="34" charset="0"/>
              </a:rPr>
              <a:t>Cwestiwn</a:t>
            </a:r>
            <a:r>
              <a:rPr lang="en-US" sz="4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48"/>
                </a:solidFill>
                <a:cs typeface="Arial" panose="020B0604020202020204" pitchFamily="34" charset="0"/>
              </a:rPr>
              <a:t>Allweddol</a:t>
            </a:r>
            <a:r>
              <a:rPr lang="en-US" sz="4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48"/>
                </a:solidFill>
                <a:cs typeface="Arial" panose="020B0604020202020204" pitchFamily="34" charset="0"/>
              </a:rPr>
              <a:t>ynghylch</a:t>
            </a:r>
            <a:r>
              <a:rPr lang="en-US" sz="4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48"/>
                </a:solidFill>
                <a:cs typeface="Arial" panose="020B0604020202020204" pitchFamily="34" charset="0"/>
              </a:rPr>
              <a:t>Caredigrwydd</a:t>
            </a:r>
            <a:r>
              <a:rPr lang="en-US" sz="4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84867CD-500A-470B-A7A5-A395246C3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051" y="5871663"/>
            <a:ext cx="3150607" cy="10616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EC7C568-6528-4D35-8E9F-39A5E7AA10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55" y="5922577"/>
            <a:ext cx="1062990" cy="82677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6F7BC37-1305-4A09-9ABD-9451C08AEE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729" y="1123950"/>
            <a:ext cx="11020425" cy="46101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034F4A0-69DE-4EB2-AD43-AE7C7824E16C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cs typeface="Arial" panose="020B0604020202020204" pitchFamily="34" charset="0"/>
              </a:rPr>
              <a:t>Wythnos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dirty="0" err="1">
                <a:cs typeface="Arial" panose="020B0604020202020204" pitchFamily="34" charset="0"/>
              </a:rPr>
              <a:t>Gwrth-fwlio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b="1" dirty="0">
                <a:cs typeface="Arial" panose="020B0604020202020204" pitchFamily="34" charset="0"/>
              </a:rPr>
              <a:t>2021 – Un </a:t>
            </a:r>
            <a:r>
              <a:rPr lang="en-US" sz="1600" b="1" dirty="0" err="1">
                <a:cs typeface="Arial" panose="020B0604020202020204" pitchFamily="34" charset="0"/>
              </a:rPr>
              <a:t>Gair</a:t>
            </a:r>
            <a:r>
              <a:rPr lang="en-US" sz="1600" b="1" dirty="0">
                <a:cs typeface="Arial" panose="020B0604020202020204" pitchFamily="34" charset="0"/>
              </a:rPr>
              <a:t> </a:t>
            </a:r>
            <a:r>
              <a:rPr lang="en-US" sz="1600" b="1" dirty="0" err="1">
                <a:cs typeface="Arial" panose="020B0604020202020204" pitchFamily="34" charset="0"/>
              </a:rPr>
              <a:t>Caredig</a:t>
            </a:r>
            <a:endParaRPr lang="en-US" sz="16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41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/>
              <a:pPr algn="r"/>
              <a:t>6</a:t>
            </a:fld>
            <a:endParaRPr lang="en-US" sz="1600" dirty="0"/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FBD673F-0027-E548-9AB2-1A508F8187AE}"/>
              </a:ext>
            </a:extLst>
          </p:cNvPr>
          <p:cNvSpPr/>
          <p:nvPr/>
        </p:nvSpPr>
        <p:spPr>
          <a:xfrm flipH="1">
            <a:off x="1016793" y="1281529"/>
            <a:ext cx="10158409" cy="4433471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393038"/>
              <a:gd name="connsiteX1" fmla="*/ 3300247 w 3300247"/>
              <a:gd name="connsiteY1" fmla="*/ 117397 h 2393038"/>
              <a:gd name="connsiteX2" fmla="*/ 3172684 w 3300247"/>
              <a:gd name="connsiteY2" fmla="*/ 2034074 h 2393038"/>
              <a:gd name="connsiteX3" fmla="*/ 580138 w 3300247"/>
              <a:gd name="connsiteY3" fmla="*/ 2067980 h 2393038"/>
              <a:gd name="connsiteX4" fmla="*/ 542019 w 3300247"/>
              <a:gd name="connsiteY4" fmla="*/ 2393038 h 2393038"/>
              <a:gd name="connsiteX5" fmla="*/ 379247 w 3300247"/>
              <a:gd name="connsiteY5" fmla="*/ 2069866 h 2393038"/>
              <a:gd name="connsiteX6" fmla="*/ 155693 w 3300247"/>
              <a:gd name="connsiteY6" fmla="*/ 2069866 h 2393038"/>
              <a:gd name="connsiteX7" fmla="*/ 0 w 3300247"/>
              <a:gd name="connsiteY7" fmla="*/ 0 h 2393038"/>
              <a:gd name="connsiteX0" fmla="*/ 0 w 3300247"/>
              <a:gd name="connsiteY0" fmla="*/ 0 h 2393038"/>
              <a:gd name="connsiteX1" fmla="*/ 3300247 w 3300247"/>
              <a:gd name="connsiteY1" fmla="*/ 117397 h 2393038"/>
              <a:gd name="connsiteX2" fmla="*/ 3172684 w 3300247"/>
              <a:gd name="connsiteY2" fmla="*/ 2034074 h 2393038"/>
              <a:gd name="connsiteX3" fmla="*/ 580138 w 3300247"/>
              <a:gd name="connsiteY3" fmla="*/ 2067980 h 2393038"/>
              <a:gd name="connsiteX4" fmla="*/ 542019 w 3300247"/>
              <a:gd name="connsiteY4" fmla="*/ 2393038 h 2393038"/>
              <a:gd name="connsiteX5" fmla="*/ 411739 w 3300247"/>
              <a:gd name="connsiteY5" fmla="*/ 2077578 h 2393038"/>
              <a:gd name="connsiteX6" fmla="*/ 155693 w 3300247"/>
              <a:gd name="connsiteY6" fmla="*/ 2069866 h 2393038"/>
              <a:gd name="connsiteX7" fmla="*/ 0 w 3300247"/>
              <a:gd name="connsiteY7" fmla="*/ 0 h 239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393038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542019" y="2393038"/>
                </a:lnTo>
                <a:lnTo>
                  <a:pt x="411739" y="2077578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04D8DD-D3A5-2442-88F0-12117DD0B1D1}"/>
              </a:ext>
            </a:extLst>
          </p:cNvPr>
          <p:cNvSpPr txBox="1"/>
          <p:nvPr/>
        </p:nvSpPr>
        <p:spPr>
          <a:xfrm>
            <a:off x="-701397" y="436077"/>
            <a:ext cx="51866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FF0048"/>
                </a:solidFill>
                <a:cs typeface="Arial" panose="020B0604020202020204" pitchFamily="34" charset="0"/>
              </a:rPr>
              <a:t>Sefyllfa</a:t>
            </a:r>
            <a:r>
              <a:rPr lang="en-US" sz="5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8E2494C-2249-7348-BFE4-7523E6F38021}"/>
              </a:ext>
            </a:extLst>
          </p:cNvPr>
          <p:cNvSpPr txBox="1"/>
          <p:nvPr/>
        </p:nvSpPr>
        <p:spPr>
          <a:xfrm>
            <a:off x="1471606" y="1874901"/>
            <a:ext cx="92725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err="1"/>
              <a:t>Rydych</a:t>
            </a:r>
            <a:r>
              <a:rPr lang="en-GB" sz="4400" b="1" dirty="0"/>
              <a:t> </a:t>
            </a:r>
            <a:r>
              <a:rPr lang="en-GB" sz="4400" b="1" dirty="0" err="1"/>
              <a:t>chi’n</a:t>
            </a:r>
            <a:r>
              <a:rPr lang="en-GB" sz="4400" b="1" dirty="0"/>
              <a:t> </a:t>
            </a:r>
            <a:r>
              <a:rPr lang="en-GB" sz="4400" b="1" dirty="0" err="1"/>
              <a:t>gweld</a:t>
            </a:r>
            <a:r>
              <a:rPr lang="en-GB" sz="4400" b="1" dirty="0"/>
              <a:t> </a:t>
            </a:r>
            <a:r>
              <a:rPr lang="en-GB" sz="4400" b="1" dirty="0" err="1"/>
              <a:t>Dafydd</a:t>
            </a:r>
            <a:r>
              <a:rPr lang="en-GB" sz="4400" b="1" dirty="0"/>
              <a:t> </a:t>
            </a:r>
            <a:r>
              <a:rPr lang="en-GB" sz="4400" b="1" dirty="0" err="1"/>
              <a:t>yn</a:t>
            </a:r>
            <a:r>
              <a:rPr lang="en-GB" sz="4400" b="1" dirty="0"/>
              <a:t> </a:t>
            </a:r>
            <a:r>
              <a:rPr lang="en-GB" sz="4400" b="1" dirty="0" err="1"/>
              <a:t>anfon</a:t>
            </a:r>
            <a:r>
              <a:rPr lang="en-GB" sz="4400" b="1" dirty="0"/>
              <a:t> </a:t>
            </a:r>
            <a:r>
              <a:rPr lang="en-GB" sz="4400" b="1" dirty="0" err="1"/>
              <a:t>negeseuon</a:t>
            </a:r>
            <a:r>
              <a:rPr lang="en-GB" sz="4400" b="1" dirty="0"/>
              <a:t> </a:t>
            </a:r>
            <a:r>
              <a:rPr lang="en-GB" sz="4400" b="1" dirty="0" err="1"/>
              <a:t>angharedig</a:t>
            </a:r>
            <a:r>
              <a:rPr lang="en-GB" sz="4400" b="1" dirty="0"/>
              <a:t> at Molly </a:t>
            </a:r>
            <a:r>
              <a:rPr lang="en-GB" sz="4400" b="1" dirty="0" err="1"/>
              <a:t>ar</a:t>
            </a:r>
            <a:r>
              <a:rPr lang="en-GB" sz="4400" b="1" dirty="0"/>
              <a:t> Roblox</a:t>
            </a:r>
          </a:p>
          <a:p>
            <a:endParaRPr lang="en-US" sz="3200" dirty="0"/>
          </a:p>
          <a:p>
            <a:r>
              <a:rPr lang="en-GB" sz="2800" dirty="0"/>
              <a:t>Beth </a:t>
            </a:r>
            <a:r>
              <a:rPr lang="en-GB" sz="2800" dirty="0" err="1"/>
              <a:t>allech</a:t>
            </a:r>
            <a:r>
              <a:rPr lang="en-GB" sz="2800" dirty="0"/>
              <a:t> chi </a:t>
            </a:r>
            <a:r>
              <a:rPr lang="en-GB" sz="2800" dirty="0" err="1"/>
              <a:t>ei</a:t>
            </a:r>
            <a:r>
              <a:rPr lang="en-GB" sz="2800" dirty="0"/>
              <a:t> </a:t>
            </a:r>
            <a:r>
              <a:rPr lang="en-GB" sz="2800" dirty="0" err="1"/>
              <a:t>wneud</a:t>
            </a:r>
            <a:r>
              <a:rPr lang="en-GB" sz="2800" dirty="0"/>
              <a:t> i </a:t>
            </a:r>
            <a:r>
              <a:rPr lang="en-GB" sz="2800" dirty="0" err="1"/>
              <a:t>ledaenu</a:t>
            </a:r>
            <a:r>
              <a:rPr lang="en-GB" sz="2800" dirty="0"/>
              <a:t> </a:t>
            </a:r>
            <a:r>
              <a:rPr lang="en-GB" sz="2800" dirty="0" err="1"/>
              <a:t>caredigrwydd</a:t>
            </a:r>
            <a:r>
              <a:rPr lang="en-GB" sz="2800" dirty="0"/>
              <a:t> ac </a:t>
            </a:r>
            <a:r>
              <a:rPr lang="en-GB" sz="2800" dirty="0" err="1"/>
              <a:t>atal</a:t>
            </a:r>
            <a:r>
              <a:rPr lang="en-GB" sz="2800" dirty="0"/>
              <a:t> </a:t>
            </a:r>
            <a:r>
              <a:rPr lang="en-GB" sz="2800" dirty="0" err="1"/>
              <a:t>bwlio</a:t>
            </a:r>
            <a:r>
              <a:rPr lang="en-GB" sz="2800" dirty="0"/>
              <a:t>? </a:t>
            </a:r>
            <a:endParaRPr lang="en-US" sz="2800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F4B74F5-D5AA-5E4D-9E13-D58C5553BECB}"/>
              </a:ext>
            </a:extLst>
          </p:cNvPr>
          <p:cNvGrpSpPr/>
          <p:nvPr/>
        </p:nvGrpSpPr>
        <p:grpSpPr>
          <a:xfrm rot="477960">
            <a:off x="3404668" y="560116"/>
            <a:ext cx="994099" cy="1317461"/>
            <a:chOff x="9991088" y="1389146"/>
            <a:chExt cx="833161" cy="1127502"/>
          </a:xfrm>
        </p:grpSpPr>
        <p:sp>
          <p:nvSpPr>
            <p:cNvPr id="22" name="Rectangular Callout 4">
              <a:extLst>
                <a:ext uri="{FF2B5EF4-FFF2-40B4-BE49-F238E27FC236}">
                  <a16:creationId xmlns:a16="http://schemas.microsoft.com/office/drawing/2014/main" id="{3300203A-3A59-1D4D-B6A4-3333639880CD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F1A2B7C-0142-CE44-9D27-B02BDF2FFFE3}"/>
                </a:ext>
              </a:extLst>
            </p:cNvPr>
            <p:cNvSpPr txBox="1"/>
            <p:nvPr/>
          </p:nvSpPr>
          <p:spPr>
            <a:xfrm>
              <a:off x="10041243" y="1406454"/>
              <a:ext cx="71213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cs typeface="Arial" panose="020B0604020202020204" pitchFamily="34" charset="0"/>
                </a:rPr>
                <a:t>1</a:t>
              </a:r>
              <a:endParaRPr lang="en-US" sz="54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2" name="Rectangular Callout 4">
            <a:extLst>
              <a:ext uri="{FF2B5EF4-FFF2-40B4-BE49-F238E27FC236}">
                <a16:creationId xmlns:a16="http://schemas.microsoft.com/office/drawing/2014/main" id="{4F531C93-4537-354B-A5EB-02183378878E}"/>
              </a:ext>
            </a:extLst>
          </p:cNvPr>
          <p:cNvSpPr/>
          <p:nvPr/>
        </p:nvSpPr>
        <p:spPr>
          <a:xfrm rot="1159840">
            <a:off x="10547838" y="-1066124"/>
            <a:ext cx="4005239" cy="2461814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393038"/>
              <a:gd name="connsiteX1" fmla="*/ 3300247 w 3300247"/>
              <a:gd name="connsiteY1" fmla="*/ 117397 h 2393038"/>
              <a:gd name="connsiteX2" fmla="*/ 3172684 w 3300247"/>
              <a:gd name="connsiteY2" fmla="*/ 2034074 h 2393038"/>
              <a:gd name="connsiteX3" fmla="*/ 580138 w 3300247"/>
              <a:gd name="connsiteY3" fmla="*/ 2067980 h 2393038"/>
              <a:gd name="connsiteX4" fmla="*/ 542019 w 3300247"/>
              <a:gd name="connsiteY4" fmla="*/ 2393038 h 2393038"/>
              <a:gd name="connsiteX5" fmla="*/ 379247 w 3300247"/>
              <a:gd name="connsiteY5" fmla="*/ 2069866 h 2393038"/>
              <a:gd name="connsiteX6" fmla="*/ 155693 w 3300247"/>
              <a:gd name="connsiteY6" fmla="*/ 2069866 h 2393038"/>
              <a:gd name="connsiteX7" fmla="*/ 0 w 3300247"/>
              <a:gd name="connsiteY7" fmla="*/ 0 h 2393038"/>
              <a:gd name="connsiteX0" fmla="*/ 0 w 3300247"/>
              <a:gd name="connsiteY0" fmla="*/ 0 h 2393038"/>
              <a:gd name="connsiteX1" fmla="*/ 3300247 w 3300247"/>
              <a:gd name="connsiteY1" fmla="*/ 117397 h 2393038"/>
              <a:gd name="connsiteX2" fmla="*/ 3172684 w 3300247"/>
              <a:gd name="connsiteY2" fmla="*/ 2034074 h 2393038"/>
              <a:gd name="connsiteX3" fmla="*/ 580138 w 3300247"/>
              <a:gd name="connsiteY3" fmla="*/ 2067980 h 2393038"/>
              <a:gd name="connsiteX4" fmla="*/ 542019 w 3300247"/>
              <a:gd name="connsiteY4" fmla="*/ 2393038 h 2393038"/>
              <a:gd name="connsiteX5" fmla="*/ 411739 w 3300247"/>
              <a:gd name="connsiteY5" fmla="*/ 2077578 h 2393038"/>
              <a:gd name="connsiteX6" fmla="*/ 155693 w 3300247"/>
              <a:gd name="connsiteY6" fmla="*/ 2069866 h 2393038"/>
              <a:gd name="connsiteX7" fmla="*/ 0 w 3300247"/>
              <a:gd name="connsiteY7" fmla="*/ 0 h 239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393038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542019" y="2393038"/>
                </a:lnTo>
                <a:lnTo>
                  <a:pt x="411739" y="2077578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3366A1B-19D2-46E2-924D-030E858C9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051" y="5871663"/>
            <a:ext cx="3150607" cy="106167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80237BC-EB24-4945-8FE4-CA7E278B93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55" y="5922577"/>
            <a:ext cx="1062990" cy="82677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1B452C5-8B73-4BF7-AF41-01C4EB789623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cs typeface="Arial" panose="020B0604020202020204" pitchFamily="34" charset="0"/>
              </a:rPr>
              <a:t>Wythnos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dirty="0" err="1">
                <a:cs typeface="Arial" panose="020B0604020202020204" pitchFamily="34" charset="0"/>
              </a:rPr>
              <a:t>Gwrth-fwlio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b="1" dirty="0">
                <a:cs typeface="Arial" panose="020B0604020202020204" pitchFamily="34" charset="0"/>
              </a:rPr>
              <a:t>2021 – Un </a:t>
            </a:r>
            <a:r>
              <a:rPr lang="en-US" sz="1600" b="1" dirty="0" err="1">
                <a:cs typeface="Arial" panose="020B0604020202020204" pitchFamily="34" charset="0"/>
              </a:rPr>
              <a:t>Gair</a:t>
            </a:r>
            <a:r>
              <a:rPr lang="en-US" sz="1600" b="1" dirty="0">
                <a:cs typeface="Arial" panose="020B0604020202020204" pitchFamily="34" charset="0"/>
              </a:rPr>
              <a:t> </a:t>
            </a:r>
            <a:r>
              <a:rPr lang="en-US" sz="1600" b="1" dirty="0" err="1">
                <a:cs typeface="Arial" panose="020B0604020202020204" pitchFamily="34" charset="0"/>
              </a:rPr>
              <a:t>Caredig</a:t>
            </a:r>
            <a:endParaRPr lang="en-US" sz="16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834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/>
              <a:pPr algn="r"/>
              <a:t>7</a:t>
            </a:fld>
            <a:endParaRPr lang="en-US" sz="1600" dirty="0"/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FBD673F-0027-E548-9AB2-1A508F8187AE}"/>
              </a:ext>
            </a:extLst>
          </p:cNvPr>
          <p:cNvSpPr/>
          <p:nvPr/>
        </p:nvSpPr>
        <p:spPr>
          <a:xfrm flipH="1">
            <a:off x="1016792" y="1281529"/>
            <a:ext cx="10494487" cy="4433471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393038"/>
              <a:gd name="connsiteX1" fmla="*/ 3300247 w 3300247"/>
              <a:gd name="connsiteY1" fmla="*/ 117397 h 2393038"/>
              <a:gd name="connsiteX2" fmla="*/ 3172684 w 3300247"/>
              <a:gd name="connsiteY2" fmla="*/ 2034074 h 2393038"/>
              <a:gd name="connsiteX3" fmla="*/ 580138 w 3300247"/>
              <a:gd name="connsiteY3" fmla="*/ 2067980 h 2393038"/>
              <a:gd name="connsiteX4" fmla="*/ 542019 w 3300247"/>
              <a:gd name="connsiteY4" fmla="*/ 2393038 h 2393038"/>
              <a:gd name="connsiteX5" fmla="*/ 379247 w 3300247"/>
              <a:gd name="connsiteY5" fmla="*/ 2069866 h 2393038"/>
              <a:gd name="connsiteX6" fmla="*/ 155693 w 3300247"/>
              <a:gd name="connsiteY6" fmla="*/ 2069866 h 2393038"/>
              <a:gd name="connsiteX7" fmla="*/ 0 w 3300247"/>
              <a:gd name="connsiteY7" fmla="*/ 0 h 2393038"/>
              <a:gd name="connsiteX0" fmla="*/ 0 w 3300247"/>
              <a:gd name="connsiteY0" fmla="*/ 0 h 2393038"/>
              <a:gd name="connsiteX1" fmla="*/ 3300247 w 3300247"/>
              <a:gd name="connsiteY1" fmla="*/ 117397 h 2393038"/>
              <a:gd name="connsiteX2" fmla="*/ 3172684 w 3300247"/>
              <a:gd name="connsiteY2" fmla="*/ 2034074 h 2393038"/>
              <a:gd name="connsiteX3" fmla="*/ 580138 w 3300247"/>
              <a:gd name="connsiteY3" fmla="*/ 2067980 h 2393038"/>
              <a:gd name="connsiteX4" fmla="*/ 542019 w 3300247"/>
              <a:gd name="connsiteY4" fmla="*/ 2393038 h 2393038"/>
              <a:gd name="connsiteX5" fmla="*/ 411739 w 3300247"/>
              <a:gd name="connsiteY5" fmla="*/ 2077578 h 2393038"/>
              <a:gd name="connsiteX6" fmla="*/ 155693 w 3300247"/>
              <a:gd name="connsiteY6" fmla="*/ 2069866 h 2393038"/>
              <a:gd name="connsiteX7" fmla="*/ 0 w 3300247"/>
              <a:gd name="connsiteY7" fmla="*/ 0 h 239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393038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542019" y="2393038"/>
                </a:lnTo>
                <a:lnTo>
                  <a:pt x="411739" y="2077578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04D8DD-D3A5-2442-88F0-12117DD0B1D1}"/>
              </a:ext>
            </a:extLst>
          </p:cNvPr>
          <p:cNvSpPr txBox="1"/>
          <p:nvPr/>
        </p:nvSpPr>
        <p:spPr>
          <a:xfrm>
            <a:off x="-701397" y="436077"/>
            <a:ext cx="51866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FF0048"/>
                </a:solidFill>
                <a:cs typeface="Arial" panose="020B0604020202020204" pitchFamily="34" charset="0"/>
              </a:rPr>
              <a:t>Sefyllfa</a:t>
            </a:r>
            <a:r>
              <a:rPr lang="en-US" sz="5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8E2494C-2249-7348-BFE4-7523E6F38021}"/>
              </a:ext>
            </a:extLst>
          </p:cNvPr>
          <p:cNvSpPr txBox="1"/>
          <p:nvPr/>
        </p:nvSpPr>
        <p:spPr>
          <a:xfrm>
            <a:off x="1500184" y="1773273"/>
            <a:ext cx="967501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Mae Mohammed â </a:t>
            </a:r>
            <a:r>
              <a:rPr lang="en-GB" sz="4400" b="1" dirty="0" err="1"/>
              <a:t>golwg</a:t>
            </a:r>
            <a:r>
              <a:rPr lang="en-GB" sz="4400" b="1" dirty="0"/>
              <a:t> </a:t>
            </a:r>
            <a:r>
              <a:rPr lang="en-GB" sz="4400" b="1" dirty="0" err="1"/>
              <a:t>drist</a:t>
            </a:r>
            <a:r>
              <a:rPr lang="en-GB" sz="4400" b="1" dirty="0"/>
              <a:t> </a:t>
            </a:r>
            <a:r>
              <a:rPr lang="en-GB" sz="4400" b="1" dirty="0" err="1"/>
              <a:t>arno</a:t>
            </a:r>
            <a:r>
              <a:rPr lang="en-GB" sz="4400" b="1" dirty="0"/>
              <a:t> </a:t>
            </a:r>
            <a:r>
              <a:rPr lang="en-GB" sz="4400" b="1" dirty="0" err="1"/>
              <a:t>ar</a:t>
            </a:r>
            <a:r>
              <a:rPr lang="en-GB" sz="4400" b="1" dirty="0"/>
              <a:t> </a:t>
            </a:r>
            <a:r>
              <a:rPr lang="en-GB" sz="4400" b="1" dirty="0" err="1"/>
              <a:t>ôl</a:t>
            </a:r>
            <a:r>
              <a:rPr lang="en-GB" sz="4400" b="1" dirty="0"/>
              <a:t> i Arwen </a:t>
            </a:r>
            <a:r>
              <a:rPr lang="en-GB" sz="4400" b="1" dirty="0" err="1"/>
              <a:t>alw</a:t>
            </a:r>
            <a:r>
              <a:rPr lang="en-GB" sz="4400" b="1" dirty="0"/>
              <a:t> </a:t>
            </a:r>
            <a:r>
              <a:rPr lang="en-GB" sz="4400" b="1" dirty="0" err="1"/>
              <a:t>enwau</a:t>
            </a:r>
            <a:r>
              <a:rPr lang="en-GB" sz="4400" b="1" dirty="0"/>
              <a:t> </a:t>
            </a:r>
            <a:r>
              <a:rPr lang="en-GB" sz="4400" b="1" dirty="0" err="1"/>
              <a:t>arno</a:t>
            </a:r>
            <a:r>
              <a:rPr lang="en-GB" sz="4400" b="1" dirty="0"/>
              <a:t> am </a:t>
            </a:r>
            <a:r>
              <a:rPr lang="en-GB" sz="4400" b="1" dirty="0" err="1"/>
              <a:t>anghofio</a:t>
            </a:r>
            <a:r>
              <a:rPr lang="en-GB" sz="4400" b="1" dirty="0"/>
              <a:t> </a:t>
            </a:r>
            <a:r>
              <a:rPr lang="en-GB" sz="4400" b="1" dirty="0" err="1"/>
              <a:t>ei</a:t>
            </a:r>
            <a:r>
              <a:rPr lang="en-GB" sz="4400" b="1" dirty="0"/>
              <a:t> </a:t>
            </a:r>
            <a:r>
              <a:rPr lang="en-GB" sz="4400" b="1" dirty="0" err="1"/>
              <a:t>wisg</a:t>
            </a:r>
            <a:r>
              <a:rPr lang="en-GB" sz="4400" b="1" dirty="0"/>
              <a:t> </a:t>
            </a:r>
            <a:r>
              <a:rPr lang="en-GB" sz="4400" b="1" dirty="0" err="1"/>
              <a:t>ar</a:t>
            </a:r>
            <a:r>
              <a:rPr lang="en-GB" sz="4400" b="1" dirty="0"/>
              <a:t> </a:t>
            </a:r>
            <a:r>
              <a:rPr lang="en-GB" sz="4400" b="1" dirty="0" err="1"/>
              <a:t>gyfer</a:t>
            </a:r>
            <a:r>
              <a:rPr lang="en-GB" sz="4400" b="1" dirty="0"/>
              <a:t> ‘</a:t>
            </a:r>
            <a:r>
              <a:rPr lang="en-GB" sz="4400" b="1" dirty="0" err="1"/>
              <a:t>Diwrnod</a:t>
            </a:r>
            <a:r>
              <a:rPr lang="en-GB" sz="4400" b="1" dirty="0"/>
              <a:t> y </a:t>
            </a:r>
            <a:r>
              <a:rPr lang="en-GB" sz="4400" b="1" dirty="0" err="1"/>
              <a:t>Tuduriaid</a:t>
            </a:r>
            <a:r>
              <a:rPr lang="en-GB" sz="4400" b="1" dirty="0"/>
              <a:t>’</a:t>
            </a:r>
          </a:p>
          <a:p>
            <a:r>
              <a:rPr lang="en-GB" sz="3200" dirty="0"/>
              <a:t>Beth </a:t>
            </a:r>
            <a:r>
              <a:rPr lang="en-GB" sz="3200" dirty="0" err="1"/>
              <a:t>allech</a:t>
            </a:r>
            <a:r>
              <a:rPr lang="en-GB" sz="3200" dirty="0"/>
              <a:t> chi </a:t>
            </a:r>
            <a:r>
              <a:rPr lang="en-GB" sz="3200" dirty="0" err="1"/>
              <a:t>ei</a:t>
            </a:r>
            <a:r>
              <a:rPr lang="en-GB" sz="3200" dirty="0"/>
              <a:t> </a:t>
            </a:r>
            <a:r>
              <a:rPr lang="en-GB" sz="3200" dirty="0" err="1"/>
              <a:t>wneud</a:t>
            </a:r>
            <a:r>
              <a:rPr lang="en-GB" sz="3200" dirty="0"/>
              <a:t> i </a:t>
            </a:r>
            <a:r>
              <a:rPr lang="en-GB" sz="3200" dirty="0" err="1"/>
              <a:t>ledaenu</a:t>
            </a:r>
            <a:r>
              <a:rPr lang="en-GB" sz="3200" dirty="0"/>
              <a:t> </a:t>
            </a:r>
            <a:r>
              <a:rPr lang="en-GB" sz="3200" dirty="0" err="1"/>
              <a:t>caredigrwydd</a:t>
            </a:r>
            <a:r>
              <a:rPr lang="en-GB" sz="3200" dirty="0"/>
              <a:t> ac </a:t>
            </a:r>
            <a:r>
              <a:rPr lang="en-GB" sz="3200" dirty="0" err="1"/>
              <a:t>atal</a:t>
            </a:r>
            <a:r>
              <a:rPr lang="en-GB" sz="3200" dirty="0"/>
              <a:t> </a:t>
            </a:r>
            <a:r>
              <a:rPr lang="en-GB" sz="3200" dirty="0" err="1"/>
              <a:t>bwlio</a:t>
            </a:r>
            <a:r>
              <a:rPr lang="en-GB" sz="3200" dirty="0"/>
              <a:t>? </a:t>
            </a:r>
            <a:endParaRPr lang="en-US" sz="3200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F4B74F5-D5AA-5E4D-9E13-D58C5553BECB}"/>
              </a:ext>
            </a:extLst>
          </p:cNvPr>
          <p:cNvGrpSpPr/>
          <p:nvPr/>
        </p:nvGrpSpPr>
        <p:grpSpPr>
          <a:xfrm rot="477960">
            <a:off x="3404668" y="560116"/>
            <a:ext cx="994099" cy="1317461"/>
            <a:chOff x="9991088" y="1389146"/>
            <a:chExt cx="833161" cy="1127502"/>
          </a:xfrm>
        </p:grpSpPr>
        <p:sp>
          <p:nvSpPr>
            <p:cNvPr id="22" name="Rectangular Callout 4">
              <a:extLst>
                <a:ext uri="{FF2B5EF4-FFF2-40B4-BE49-F238E27FC236}">
                  <a16:creationId xmlns:a16="http://schemas.microsoft.com/office/drawing/2014/main" id="{3300203A-3A59-1D4D-B6A4-3333639880CD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F1A2B7C-0142-CE44-9D27-B02BDF2FFFE3}"/>
                </a:ext>
              </a:extLst>
            </p:cNvPr>
            <p:cNvSpPr txBox="1"/>
            <p:nvPr/>
          </p:nvSpPr>
          <p:spPr>
            <a:xfrm>
              <a:off x="10041243" y="1473019"/>
              <a:ext cx="712134" cy="7901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cs typeface="Arial" panose="020B0604020202020204" pitchFamily="34" charset="0"/>
                </a:rPr>
                <a:t>2</a:t>
              </a:r>
              <a:endParaRPr lang="en-US" sz="54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2" name="Rectangular Callout 4">
            <a:extLst>
              <a:ext uri="{FF2B5EF4-FFF2-40B4-BE49-F238E27FC236}">
                <a16:creationId xmlns:a16="http://schemas.microsoft.com/office/drawing/2014/main" id="{4F531C93-4537-354B-A5EB-02183378878E}"/>
              </a:ext>
            </a:extLst>
          </p:cNvPr>
          <p:cNvSpPr/>
          <p:nvPr/>
        </p:nvSpPr>
        <p:spPr>
          <a:xfrm rot="1159840">
            <a:off x="10547838" y="-1066124"/>
            <a:ext cx="4005239" cy="2461814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393038"/>
              <a:gd name="connsiteX1" fmla="*/ 3300247 w 3300247"/>
              <a:gd name="connsiteY1" fmla="*/ 117397 h 2393038"/>
              <a:gd name="connsiteX2" fmla="*/ 3172684 w 3300247"/>
              <a:gd name="connsiteY2" fmla="*/ 2034074 h 2393038"/>
              <a:gd name="connsiteX3" fmla="*/ 580138 w 3300247"/>
              <a:gd name="connsiteY3" fmla="*/ 2067980 h 2393038"/>
              <a:gd name="connsiteX4" fmla="*/ 542019 w 3300247"/>
              <a:gd name="connsiteY4" fmla="*/ 2393038 h 2393038"/>
              <a:gd name="connsiteX5" fmla="*/ 379247 w 3300247"/>
              <a:gd name="connsiteY5" fmla="*/ 2069866 h 2393038"/>
              <a:gd name="connsiteX6" fmla="*/ 155693 w 3300247"/>
              <a:gd name="connsiteY6" fmla="*/ 2069866 h 2393038"/>
              <a:gd name="connsiteX7" fmla="*/ 0 w 3300247"/>
              <a:gd name="connsiteY7" fmla="*/ 0 h 2393038"/>
              <a:gd name="connsiteX0" fmla="*/ 0 w 3300247"/>
              <a:gd name="connsiteY0" fmla="*/ 0 h 2393038"/>
              <a:gd name="connsiteX1" fmla="*/ 3300247 w 3300247"/>
              <a:gd name="connsiteY1" fmla="*/ 117397 h 2393038"/>
              <a:gd name="connsiteX2" fmla="*/ 3172684 w 3300247"/>
              <a:gd name="connsiteY2" fmla="*/ 2034074 h 2393038"/>
              <a:gd name="connsiteX3" fmla="*/ 580138 w 3300247"/>
              <a:gd name="connsiteY3" fmla="*/ 2067980 h 2393038"/>
              <a:gd name="connsiteX4" fmla="*/ 542019 w 3300247"/>
              <a:gd name="connsiteY4" fmla="*/ 2393038 h 2393038"/>
              <a:gd name="connsiteX5" fmla="*/ 411739 w 3300247"/>
              <a:gd name="connsiteY5" fmla="*/ 2077578 h 2393038"/>
              <a:gd name="connsiteX6" fmla="*/ 155693 w 3300247"/>
              <a:gd name="connsiteY6" fmla="*/ 2069866 h 2393038"/>
              <a:gd name="connsiteX7" fmla="*/ 0 w 3300247"/>
              <a:gd name="connsiteY7" fmla="*/ 0 h 239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393038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542019" y="2393038"/>
                </a:lnTo>
                <a:lnTo>
                  <a:pt x="411739" y="2077578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E0A662A-CD69-4562-9FEF-C2AFB5E4E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051" y="5871663"/>
            <a:ext cx="3150607" cy="106167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8BBE43D-1E82-4655-87F2-D194B14467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55" y="5922577"/>
            <a:ext cx="1062990" cy="82677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593CCB0-9051-4B9B-AF0D-697C5718E034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cs typeface="Arial" panose="020B0604020202020204" pitchFamily="34" charset="0"/>
              </a:rPr>
              <a:t>Wythnos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dirty="0" err="1">
                <a:cs typeface="Arial" panose="020B0604020202020204" pitchFamily="34" charset="0"/>
              </a:rPr>
              <a:t>Gwrth-fwlio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b="1" dirty="0">
                <a:cs typeface="Arial" panose="020B0604020202020204" pitchFamily="34" charset="0"/>
              </a:rPr>
              <a:t>2021 – Un </a:t>
            </a:r>
            <a:r>
              <a:rPr lang="en-US" sz="1600" b="1" dirty="0" err="1">
                <a:cs typeface="Arial" panose="020B0604020202020204" pitchFamily="34" charset="0"/>
              </a:rPr>
              <a:t>Gair</a:t>
            </a:r>
            <a:r>
              <a:rPr lang="en-US" sz="1600" b="1" dirty="0">
                <a:cs typeface="Arial" panose="020B0604020202020204" pitchFamily="34" charset="0"/>
              </a:rPr>
              <a:t> </a:t>
            </a:r>
            <a:r>
              <a:rPr lang="en-US" sz="1600" b="1" dirty="0" err="1">
                <a:cs typeface="Arial" panose="020B0604020202020204" pitchFamily="34" charset="0"/>
              </a:rPr>
              <a:t>Caredig</a:t>
            </a:r>
            <a:endParaRPr lang="en-US" sz="16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347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/>
              <a:pPr algn="r"/>
              <a:t>8</a:t>
            </a:fld>
            <a:endParaRPr lang="en-US" sz="1600" dirty="0"/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FBD673F-0027-E548-9AB2-1A508F8187AE}"/>
              </a:ext>
            </a:extLst>
          </p:cNvPr>
          <p:cNvSpPr/>
          <p:nvPr/>
        </p:nvSpPr>
        <p:spPr>
          <a:xfrm flipH="1">
            <a:off x="1016793" y="1281529"/>
            <a:ext cx="10158409" cy="4433471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393038"/>
              <a:gd name="connsiteX1" fmla="*/ 3300247 w 3300247"/>
              <a:gd name="connsiteY1" fmla="*/ 117397 h 2393038"/>
              <a:gd name="connsiteX2" fmla="*/ 3172684 w 3300247"/>
              <a:gd name="connsiteY2" fmla="*/ 2034074 h 2393038"/>
              <a:gd name="connsiteX3" fmla="*/ 580138 w 3300247"/>
              <a:gd name="connsiteY3" fmla="*/ 2067980 h 2393038"/>
              <a:gd name="connsiteX4" fmla="*/ 542019 w 3300247"/>
              <a:gd name="connsiteY4" fmla="*/ 2393038 h 2393038"/>
              <a:gd name="connsiteX5" fmla="*/ 379247 w 3300247"/>
              <a:gd name="connsiteY5" fmla="*/ 2069866 h 2393038"/>
              <a:gd name="connsiteX6" fmla="*/ 155693 w 3300247"/>
              <a:gd name="connsiteY6" fmla="*/ 2069866 h 2393038"/>
              <a:gd name="connsiteX7" fmla="*/ 0 w 3300247"/>
              <a:gd name="connsiteY7" fmla="*/ 0 h 2393038"/>
              <a:gd name="connsiteX0" fmla="*/ 0 w 3300247"/>
              <a:gd name="connsiteY0" fmla="*/ 0 h 2393038"/>
              <a:gd name="connsiteX1" fmla="*/ 3300247 w 3300247"/>
              <a:gd name="connsiteY1" fmla="*/ 117397 h 2393038"/>
              <a:gd name="connsiteX2" fmla="*/ 3172684 w 3300247"/>
              <a:gd name="connsiteY2" fmla="*/ 2034074 h 2393038"/>
              <a:gd name="connsiteX3" fmla="*/ 580138 w 3300247"/>
              <a:gd name="connsiteY3" fmla="*/ 2067980 h 2393038"/>
              <a:gd name="connsiteX4" fmla="*/ 542019 w 3300247"/>
              <a:gd name="connsiteY4" fmla="*/ 2393038 h 2393038"/>
              <a:gd name="connsiteX5" fmla="*/ 411739 w 3300247"/>
              <a:gd name="connsiteY5" fmla="*/ 2077578 h 2393038"/>
              <a:gd name="connsiteX6" fmla="*/ 155693 w 3300247"/>
              <a:gd name="connsiteY6" fmla="*/ 2069866 h 2393038"/>
              <a:gd name="connsiteX7" fmla="*/ 0 w 3300247"/>
              <a:gd name="connsiteY7" fmla="*/ 0 h 239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393038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542019" y="2393038"/>
                </a:lnTo>
                <a:lnTo>
                  <a:pt x="411739" y="2077578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04D8DD-D3A5-2442-88F0-12117DD0B1D1}"/>
              </a:ext>
            </a:extLst>
          </p:cNvPr>
          <p:cNvSpPr txBox="1"/>
          <p:nvPr/>
        </p:nvSpPr>
        <p:spPr>
          <a:xfrm>
            <a:off x="-701397" y="436077"/>
            <a:ext cx="51866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FF0048"/>
                </a:solidFill>
                <a:cs typeface="Arial" panose="020B0604020202020204" pitchFamily="34" charset="0"/>
              </a:rPr>
              <a:t>Sefyllfa</a:t>
            </a:r>
            <a:r>
              <a:rPr lang="en-US" sz="5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8E2494C-2249-7348-BFE4-7523E6F38021}"/>
              </a:ext>
            </a:extLst>
          </p:cNvPr>
          <p:cNvSpPr txBox="1"/>
          <p:nvPr/>
        </p:nvSpPr>
        <p:spPr>
          <a:xfrm>
            <a:off x="1757362" y="2000439"/>
            <a:ext cx="9111921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Mae Henry </a:t>
            </a:r>
            <a:r>
              <a:rPr lang="en-GB" sz="4400" b="1" dirty="0" err="1"/>
              <a:t>yn</a:t>
            </a:r>
            <a:r>
              <a:rPr lang="en-GB" sz="4400" b="1" dirty="0"/>
              <a:t> </a:t>
            </a:r>
            <a:r>
              <a:rPr lang="en-GB" sz="4400" b="1" dirty="0" err="1"/>
              <a:t>cael</a:t>
            </a:r>
            <a:r>
              <a:rPr lang="en-GB" sz="4400" b="1" dirty="0"/>
              <a:t> </a:t>
            </a:r>
            <a:r>
              <a:rPr lang="en-GB" sz="4400" b="1" dirty="0" err="1"/>
              <a:t>ei</a:t>
            </a:r>
            <a:r>
              <a:rPr lang="en-GB" sz="4400" b="1" dirty="0"/>
              <a:t> </a:t>
            </a:r>
            <a:r>
              <a:rPr lang="en-GB" sz="4400" b="1" dirty="0" err="1"/>
              <a:t>wthio</a:t>
            </a:r>
            <a:r>
              <a:rPr lang="en-GB" sz="4400" b="1" dirty="0"/>
              <a:t> </a:t>
            </a:r>
            <a:r>
              <a:rPr lang="en-GB" sz="4400" b="1" dirty="0" err="1"/>
              <a:t>gan</a:t>
            </a:r>
            <a:r>
              <a:rPr lang="en-GB" sz="4400" b="1" dirty="0"/>
              <a:t> </a:t>
            </a:r>
            <a:r>
              <a:rPr lang="en-GB" sz="4400" b="1" dirty="0" err="1"/>
              <a:t>blant</a:t>
            </a:r>
            <a:r>
              <a:rPr lang="en-GB" sz="4400" b="1" dirty="0"/>
              <a:t> </a:t>
            </a:r>
            <a:r>
              <a:rPr lang="en-GB" sz="4400" b="1" dirty="0" err="1"/>
              <a:t>eraill</a:t>
            </a:r>
            <a:r>
              <a:rPr lang="en-GB" sz="4400" b="1" dirty="0"/>
              <a:t> pan </a:t>
            </a:r>
            <a:r>
              <a:rPr lang="en-GB" sz="4400" b="1" dirty="0" err="1"/>
              <a:t>maent</a:t>
            </a:r>
            <a:r>
              <a:rPr lang="en-GB" sz="4400" b="1" dirty="0"/>
              <a:t> </a:t>
            </a:r>
            <a:r>
              <a:rPr lang="en-GB" sz="4400" b="1" dirty="0" err="1"/>
              <a:t>yn</a:t>
            </a:r>
            <a:r>
              <a:rPr lang="en-GB" sz="4400" b="1" dirty="0"/>
              <a:t> </a:t>
            </a:r>
            <a:r>
              <a:rPr lang="en-GB" sz="4400" b="1" dirty="0" err="1"/>
              <a:t>sefyll</a:t>
            </a:r>
            <a:r>
              <a:rPr lang="en-GB" sz="4400" b="1" dirty="0"/>
              <a:t> </a:t>
            </a:r>
            <a:r>
              <a:rPr lang="en-GB" sz="4400" b="1" dirty="0" err="1"/>
              <a:t>mewn</a:t>
            </a:r>
            <a:r>
              <a:rPr lang="en-GB" sz="4400" b="1" dirty="0"/>
              <a:t> </a:t>
            </a:r>
            <a:r>
              <a:rPr lang="en-GB" sz="4400" b="1" dirty="0" err="1"/>
              <a:t>llinell</a:t>
            </a:r>
            <a:endParaRPr lang="en-GB" sz="4400" b="1" dirty="0"/>
          </a:p>
          <a:p>
            <a:r>
              <a:rPr lang="en-GB" sz="3200" dirty="0"/>
              <a:t>Beth </a:t>
            </a:r>
            <a:r>
              <a:rPr lang="en-GB" sz="3200" dirty="0" err="1"/>
              <a:t>allech</a:t>
            </a:r>
            <a:r>
              <a:rPr lang="en-GB" sz="3200" dirty="0"/>
              <a:t> chi </a:t>
            </a:r>
            <a:r>
              <a:rPr lang="en-GB" sz="3200" dirty="0" err="1"/>
              <a:t>ei</a:t>
            </a:r>
            <a:r>
              <a:rPr lang="en-GB" sz="3200" dirty="0"/>
              <a:t> </a:t>
            </a:r>
            <a:r>
              <a:rPr lang="en-GB" sz="3200" dirty="0" err="1"/>
              <a:t>wneud</a:t>
            </a:r>
            <a:r>
              <a:rPr lang="en-GB" sz="3200" dirty="0"/>
              <a:t> i </a:t>
            </a:r>
            <a:r>
              <a:rPr lang="en-GB" sz="3200" dirty="0" err="1"/>
              <a:t>ledaenu</a:t>
            </a:r>
            <a:r>
              <a:rPr lang="en-GB" sz="3200" dirty="0"/>
              <a:t> </a:t>
            </a:r>
            <a:r>
              <a:rPr lang="en-GB" sz="3200" dirty="0" err="1"/>
              <a:t>caredigrwydd</a:t>
            </a:r>
            <a:r>
              <a:rPr lang="en-GB" sz="3200" dirty="0"/>
              <a:t> ac </a:t>
            </a:r>
            <a:r>
              <a:rPr lang="en-GB" sz="3200" dirty="0" err="1"/>
              <a:t>atal</a:t>
            </a:r>
            <a:r>
              <a:rPr lang="en-GB" sz="3200" dirty="0"/>
              <a:t> </a:t>
            </a:r>
            <a:r>
              <a:rPr lang="en-GB" sz="3200" dirty="0" err="1"/>
              <a:t>bwlio</a:t>
            </a:r>
            <a:r>
              <a:rPr lang="en-GB" sz="3200" dirty="0"/>
              <a:t>? </a:t>
            </a:r>
            <a:endParaRPr lang="en-US" sz="3200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F4B74F5-D5AA-5E4D-9E13-D58C5553BECB}"/>
              </a:ext>
            </a:extLst>
          </p:cNvPr>
          <p:cNvGrpSpPr/>
          <p:nvPr/>
        </p:nvGrpSpPr>
        <p:grpSpPr>
          <a:xfrm rot="477960">
            <a:off x="3404668" y="560116"/>
            <a:ext cx="994099" cy="1317461"/>
            <a:chOff x="9991088" y="1389146"/>
            <a:chExt cx="833161" cy="1127502"/>
          </a:xfrm>
        </p:grpSpPr>
        <p:sp>
          <p:nvSpPr>
            <p:cNvPr id="22" name="Rectangular Callout 4">
              <a:extLst>
                <a:ext uri="{FF2B5EF4-FFF2-40B4-BE49-F238E27FC236}">
                  <a16:creationId xmlns:a16="http://schemas.microsoft.com/office/drawing/2014/main" id="{3300203A-3A59-1D4D-B6A4-3333639880CD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F1A2B7C-0142-CE44-9D27-B02BDF2FFFE3}"/>
                </a:ext>
              </a:extLst>
            </p:cNvPr>
            <p:cNvSpPr txBox="1"/>
            <p:nvPr/>
          </p:nvSpPr>
          <p:spPr>
            <a:xfrm>
              <a:off x="10041243" y="1473019"/>
              <a:ext cx="712134" cy="7901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cs typeface="Arial" panose="020B0604020202020204" pitchFamily="34" charset="0"/>
                </a:rPr>
                <a:t>3</a:t>
              </a:r>
              <a:endParaRPr lang="en-US" sz="54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2" name="Rectangular Callout 4">
            <a:extLst>
              <a:ext uri="{FF2B5EF4-FFF2-40B4-BE49-F238E27FC236}">
                <a16:creationId xmlns:a16="http://schemas.microsoft.com/office/drawing/2014/main" id="{4F531C93-4537-354B-A5EB-02183378878E}"/>
              </a:ext>
            </a:extLst>
          </p:cNvPr>
          <p:cNvSpPr/>
          <p:nvPr/>
        </p:nvSpPr>
        <p:spPr>
          <a:xfrm rot="1159840">
            <a:off x="10547838" y="-1066124"/>
            <a:ext cx="4005239" cy="2461814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393038"/>
              <a:gd name="connsiteX1" fmla="*/ 3300247 w 3300247"/>
              <a:gd name="connsiteY1" fmla="*/ 117397 h 2393038"/>
              <a:gd name="connsiteX2" fmla="*/ 3172684 w 3300247"/>
              <a:gd name="connsiteY2" fmla="*/ 2034074 h 2393038"/>
              <a:gd name="connsiteX3" fmla="*/ 580138 w 3300247"/>
              <a:gd name="connsiteY3" fmla="*/ 2067980 h 2393038"/>
              <a:gd name="connsiteX4" fmla="*/ 542019 w 3300247"/>
              <a:gd name="connsiteY4" fmla="*/ 2393038 h 2393038"/>
              <a:gd name="connsiteX5" fmla="*/ 379247 w 3300247"/>
              <a:gd name="connsiteY5" fmla="*/ 2069866 h 2393038"/>
              <a:gd name="connsiteX6" fmla="*/ 155693 w 3300247"/>
              <a:gd name="connsiteY6" fmla="*/ 2069866 h 2393038"/>
              <a:gd name="connsiteX7" fmla="*/ 0 w 3300247"/>
              <a:gd name="connsiteY7" fmla="*/ 0 h 2393038"/>
              <a:gd name="connsiteX0" fmla="*/ 0 w 3300247"/>
              <a:gd name="connsiteY0" fmla="*/ 0 h 2393038"/>
              <a:gd name="connsiteX1" fmla="*/ 3300247 w 3300247"/>
              <a:gd name="connsiteY1" fmla="*/ 117397 h 2393038"/>
              <a:gd name="connsiteX2" fmla="*/ 3172684 w 3300247"/>
              <a:gd name="connsiteY2" fmla="*/ 2034074 h 2393038"/>
              <a:gd name="connsiteX3" fmla="*/ 580138 w 3300247"/>
              <a:gd name="connsiteY3" fmla="*/ 2067980 h 2393038"/>
              <a:gd name="connsiteX4" fmla="*/ 542019 w 3300247"/>
              <a:gd name="connsiteY4" fmla="*/ 2393038 h 2393038"/>
              <a:gd name="connsiteX5" fmla="*/ 411739 w 3300247"/>
              <a:gd name="connsiteY5" fmla="*/ 2077578 h 2393038"/>
              <a:gd name="connsiteX6" fmla="*/ 155693 w 3300247"/>
              <a:gd name="connsiteY6" fmla="*/ 2069866 h 2393038"/>
              <a:gd name="connsiteX7" fmla="*/ 0 w 3300247"/>
              <a:gd name="connsiteY7" fmla="*/ 0 h 239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393038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542019" y="2393038"/>
                </a:lnTo>
                <a:lnTo>
                  <a:pt x="411739" y="2077578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D84E9BD-950F-4B1C-832E-FB6ECA1A88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051" y="5871663"/>
            <a:ext cx="3150607" cy="106167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7F974C6-0A77-4AE9-9A98-8FED8C2B5E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55" y="5922577"/>
            <a:ext cx="1062990" cy="82677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109C1A4-87A9-4475-960D-110E44ABFA2D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cs typeface="Arial" panose="020B0604020202020204" pitchFamily="34" charset="0"/>
              </a:rPr>
              <a:t>Wythnos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dirty="0" err="1">
                <a:cs typeface="Arial" panose="020B0604020202020204" pitchFamily="34" charset="0"/>
              </a:rPr>
              <a:t>Gwrth-fwlio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b="1" dirty="0">
                <a:cs typeface="Arial" panose="020B0604020202020204" pitchFamily="34" charset="0"/>
              </a:rPr>
              <a:t>2021 – Un </a:t>
            </a:r>
            <a:r>
              <a:rPr lang="en-US" sz="1600" b="1" dirty="0" err="1">
                <a:cs typeface="Arial" panose="020B0604020202020204" pitchFamily="34" charset="0"/>
              </a:rPr>
              <a:t>Gair</a:t>
            </a:r>
            <a:r>
              <a:rPr lang="en-US" sz="1600" b="1" dirty="0">
                <a:cs typeface="Arial" panose="020B0604020202020204" pitchFamily="34" charset="0"/>
              </a:rPr>
              <a:t> </a:t>
            </a:r>
            <a:r>
              <a:rPr lang="en-US" sz="1600" b="1" dirty="0" err="1">
                <a:cs typeface="Arial" panose="020B0604020202020204" pitchFamily="34" charset="0"/>
              </a:rPr>
              <a:t>Caredig</a:t>
            </a:r>
            <a:endParaRPr lang="en-US" sz="16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158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/>
              <a:pPr algn="r"/>
              <a:t>9</a:t>
            </a:fld>
            <a:endParaRPr lang="en-US" sz="1600" dirty="0"/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FBD673F-0027-E548-9AB2-1A508F8187AE}"/>
              </a:ext>
            </a:extLst>
          </p:cNvPr>
          <p:cNvSpPr/>
          <p:nvPr/>
        </p:nvSpPr>
        <p:spPr>
          <a:xfrm flipH="1">
            <a:off x="1016792" y="1281529"/>
            <a:ext cx="10470357" cy="4433471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393038"/>
              <a:gd name="connsiteX1" fmla="*/ 3300247 w 3300247"/>
              <a:gd name="connsiteY1" fmla="*/ 117397 h 2393038"/>
              <a:gd name="connsiteX2" fmla="*/ 3172684 w 3300247"/>
              <a:gd name="connsiteY2" fmla="*/ 2034074 h 2393038"/>
              <a:gd name="connsiteX3" fmla="*/ 580138 w 3300247"/>
              <a:gd name="connsiteY3" fmla="*/ 2067980 h 2393038"/>
              <a:gd name="connsiteX4" fmla="*/ 542019 w 3300247"/>
              <a:gd name="connsiteY4" fmla="*/ 2393038 h 2393038"/>
              <a:gd name="connsiteX5" fmla="*/ 379247 w 3300247"/>
              <a:gd name="connsiteY5" fmla="*/ 2069866 h 2393038"/>
              <a:gd name="connsiteX6" fmla="*/ 155693 w 3300247"/>
              <a:gd name="connsiteY6" fmla="*/ 2069866 h 2393038"/>
              <a:gd name="connsiteX7" fmla="*/ 0 w 3300247"/>
              <a:gd name="connsiteY7" fmla="*/ 0 h 2393038"/>
              <a:gd name="connsiteX0" fmla="*/ 0 w 3300247"/>
              <a:gd name="connsiteY0" fmla="*/ 0 h 2393038"/>
              <a:gd name="connsiteX1" fmla="*/ 3300247 w 3300247"/>
              <a:gd name="connsiteY1" fmla="*/ 117397 h 2393038"/>
              <a:gd name="connsiteX2" fmla="*/ 3172684 w 3300247"/>
              <a:gd name="connsiteY2" fmla="*/ 2034074 h 2393038"/>
              <a:gd name="connsiteX3" fmla="*/ 580138 w 3300247"/>
              <a:gd name="connsiteY3" fmla="*/ 2067980 h 2393038"/>
              <a:gd name="connsiteX4" fmla="*/ 542019 w 3300247"/>
              <a:gd name="connsiteY4" fmla="*/ 2393038 h 2393038"/>
              <a:gd name="connsiteX5" fmla="*/ 411739 w 3300247"/>
              <a:gd name="connsiteY5" fmla="*/ 2077578 h 2393038"/>
              <a:gd name="connsiteX6" fmla="*/ 155693 w 3300247"/>
              <a:gd name="connsiteY6" fmla="*/ 2069866 h 2393038"/>
              <a:gd name="connsiteX7" fmla="*/ 0 w 3300247"/>
              <a:gd name="connsiteY7" fmla="*/ 0 h 239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393038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542019" y="2393038"/>
                </a:lnTo>
                <a:lnTo>
                  <a:pt x="411739" y="2077578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04D8DD-D3A5-2442-88F0-12117DD0B1D1}"/>
              </a:ext>
            </a:extLst>
          </p:cNvPr>
          <p:cNvSpPr txBox="1"/>
          <p:nvPr/>
        </p:nvSpPr>
        <p:spPr>
          <a:xfrm>
            <a:off x="-701397" y="436077"/>
            <a:ext cx="51866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FF0048"/>
                </a:solidFill>
                <a:cs typeface="Arial" panose="020B0604020202020204" pitchFamily="34" charset="0"/>
              </a:rPr>
              <a:t>Sefyllfa</a:t>
            </a:r>
            <a:r>
              <a:rPr lang="en-US" sz="5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8E2494C-2249-7348-BFE4-7523E6F38021}"/>
              </a:ext>
            </a:extLst>
          </p:cNvPr>
          <p:cNvSpPr txBox="1"/>
          <p:nvPr/>
        </p:nvSpPr>
        <p:spPr>
          <a:xfrm>
            <a:off x="1486237" y="1767908"/>
            <a:ext cx="959104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err="1"/>
              <a:t>Yn</a:t>
            </a:r>
            <a:r>
              <a:rPr lang="en-GB" sz="4400" b="1" dirty="0"/>
              <a:t> y </a:t>
            </a:r>
            <a:r>
              <a:rPr lang="en-GB" sz="4400" b="1" dirty="0" err="1"/>
              <a:t>côr</a:t>
            </a:r>
            <a:r>
              <a:rPr lang="en-GB" sz="4400" b="1" dirty="0"/>
              <a:t>, </a:t>
            </a:r>
            <a:r>
              <a:rPr lang="en-GB" sz="4400" b="1" dirty="0" err="1"/>
              <a:t>mae</a:t>
            </a:r>
            <a:r>
              <a:rPr lang="en-GB" sz="4400" b="1" dirty="0"/>
              <a:t> </a:t>
            </a:r>
            <a:r>
              <a:rPr lang="en-GB" sz="4400" b="1" dirty="0" err="1"/>
              <a:t>eich</a:t>
            </a:r>
            <a:r>
              <a:rPr lang="en-GB" sz="4400" b="1" dirty="0"/>
              <a:t> </a:t>
            </a:r>
            <a:r>
              <a:rPr lang="en-GB" sz="4400" b="1" dirty="0" err="1"/>
              <a:t>ffrind</a:t>
            </a:r>
            <a:r>
              <a:rPr lang="en-GB" sz="4400" b="1" dirty="0"/>
              <a:t> </a:t>
            </a:r>
            <a:r>
              <a:rPr lang="en-GB" sz="4400" b="1" dirty="0" err="1"/>
              <a:t>yn</a:t>
            </a:r>
            <a:r>
              <a:rPr lang="en-GB" sz="4400" b="1" dirty="0"/>
              <a:t> </a:t>
            </a:r>
            <a:r>
              <a:rPr lang="en-GB" sz="4400" b="1" dirty="0" err="1"/>
              <a:t>dweud</a:t>
            </a:r>
            <a:r>
              <a:rPr lang="en-GB" sz="4400" b="1" dirty="0"/>
              <a:t> </a:t>
            </a:r>
            <a:r>
              <a:rPr lang="en-GB" sz="4400" b="1" dirty="0" err="1"/>
              <a:t>wrthych</a:t>
            </a:r>
            <a:r>
              <a:rPr lang="en-GB" sz="4400" b="1" dirty="0"/>
              <a:t> chi </a:t>
            </a:r>
            <a:r>
              <a:rPr lang="en-GB" sz="4400" b="1" dirty="0" err="1"/>
              <a:t>nad</a:t>
            </a:r>
            <a:r>
              <a:rPr lang="en-GB" sz="4400" b="1" dirty="0"/>
              <a:t> </a:t>
            </a:r>
            <a:r>
              <a:rPr lang="en-GB" sz="4400" b="1" dirty="0" err="1"/>
              <a:t>ydynt</a:t>
            </a:r>
            <a:r>
              <a:rPr lang="en-GB" sz="4400" b="1" dirty="0"/>
              <a:t> </a:t>
            </a:r>
            <a:r>
              <a:rPr lang="en-GB" sz="4400" b="1" dirty="0" err="1"/>
              <a:t>yn</a:t>
            </a:r>
            <a:r>
              <a:rPr lang="en-GB" sz="4400" b="1" dirty="0"/>
              <a:t> </a:t>
            </a:r>
            <a:r>
              <a:rPr lang="en-GB" sz="4400" b="1" dirty="0" err="1"/>
              <a:t>hoffi</a:t>
            </a:r>
            <a:r>
              <a:rPr lang="en-GB" sz="4400" b="1" dirty="0"/>
              <a:t> Mya </a:t>
            </a:r>
            <a:r>
              <a:rPr lang="en-GB" sz="4400" b="1" dirty="0" err="1"/>
              <a:t>oherwydd</a:t>
            </a:r>
            <a:r>
              <a:rPr lang="en-GB" sz="4400" b="1" dirty="0"/>
              <a:t> </a:t>
            </a:r>
            <a:r>
              <a:rPr lang="en-GB" sz="4400" b="1" dirty="0" err="1"/>
              <a:t>nid</a:t>
            </a:r>
            <a:r>
              <a:rPr lang="en-GB" sz="4400" b="1" dirty="0"/>
              <a:t> </a:t>
            </a:r>
            <a:r>
              <a:rPr lang="en-GB" sz="4400" b="1" dirty="0" err="1"/>
              <a:t>ydynt</a:t>
            </a:r>
            <a:r>
              <a:rPr lang="en-GB" sz="4400" b="1" dirty="0"/>
              <a:t> </a:t>
            </a:r>
            <a:r>
              <a:rPr lang="en-GB" sz="4400" b="1" dirty="0" err="1"/>
              <a:t>yn</a:t>
            </a:r>
            <a:r>
              <a:rPr lang="en-GB" sz="4400" b="1" dirty="0"/>
              <a:t> </a:t>
            </a:r>
            <a:r>
              <a:rPr lang="en-GB" sz="4400" b="1" dirty="0" err="1"/>
              <a:t>hoffi</a:t>
            </a:r>
            <a:r>
              <a:rPr lang="en-GB" sz="4400" b="1" dirty="0"/>
              <a:t> </a:t>
            </a:r>
            <a:r>
              <a:rPr lang="en-GB" sz="4400" b="1" dirty="0" err="1"/>
              <a:t>ei</a:t>
            </a:r>
            <a:r>
              <a:rPr lang="en-GB" sz="4400" b="1" dirty="0"/>
              <a:t> </a:t>
            </a:r>
            <a:r>
              <a:rPr lang="en-GB" sz="4400" b="1" dirty="0" err="1"/>
              <a:t>llais</a:t>
            </a:r>
            <a:r>
              <a:rPr lang="en-GB" sz="4400" b="1" dirty="0"/>
              <a:t> </a:t>
            </a:r>
            <a:r>
              <a:rPr lang="en-GB" sz="4400" b="1" dirty="0" err="1"/>
              <a:t>canu</a:t>
            </a:r>
            <a:endParaRPr lang="en-GB" sz="4400" b="1" dirty="0"/>
          </a:p>
          <a:p>
            <a:r>
              <a:rPr lang="en-GB" sz="3200" dirty="0"/>
              <a:t>Beth </a:t>
            </a:r>
            <a:r>
              <a:rPr lang="en-GB" sz="3200" dirty="0" err="1"/>
              <a:t>allech</a:t>
            </a:r>
            <a:r>
              <a:rPr lang="en-GB" sz="3200" dirty="0"/>
              <a:t> chi </a:t>
            </a:r>
            <a:r>
              <a:rPr lang="en-GB" sz="3200" dirty="0" err="1"/>
              <a:t>ei</a:t>
            </a:r>
            <a:r>
              <a:rPr lang="en-GB" sz="3200" dirty="0"/>
              <a:t> </a:t>
            </a:r>
            <a:r>
              <a:rPr lang="en-GB" sz="3200" dirty="0" err="1"/>
              <a:t>wneud</a:t>
            </a:r>
            <a:r>
              <a:rPr lang="en-GB" sz="3200" dirty="0"/>
              <a:t> i </a:t>
            </a:r>
            <a:r>
              <a:rPr lang="en-GB" sz="3200" dirty="0" err="1"/>
              <a:t>ledaenu</a:t>
            </a:r>
            <a:r>
              <a:rPr lang="en-GB" sz="3200" dirty="0"/>
              <a:t> </a:t>
            </a:r>
            <a:r>
              <a:rPr lang="en-GB" sz="3200" dirty="0" err="1"/>
              <a:t>caredigrwydd</a:t>
            </a:r>
            <a:r>
              <a:rPr lang="en-GB" sz="3200" dirty="0"/>
              <a:t> ac </a:t>
            </a:r>
            <a:r>
              <a:rPr lang="en-GB" sz="3200" dirty="0" err="1"/>
              <a:t>atal</a:t>
            </a:r>
            <a:r>
              <a:rPr lang="en-GB" sz="3200" dirty="0"/>
              <a:t> </a:t>
            </a:r>
            <a:r>
              <a:rPr lang="en-GB" sz="3200" dirty="0" err="1"/>
              <a:t>bwlio</a:t>
            </a:r>
            <a:r>
              <a:rPr lang="en-GB" sz="3200" dirty="0"/>
              <a:t>? </a:t>
            </a:r>
            <a:endParaRPr lang="en-US" sz="3200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F4B74F5-D5AA-5E4D-9E13-D58C5553BECB}"/>
              </a:ext>
            </a:extLst>
          </p:cNvPr>
          <p:cNvGrpSpPr/>
          <p:nvPr/>
        </p:nvGrpSpPr>
        <p:grpSpPr>
          <a:xfrm rot="477960">
            <a:off x="3404668" y="560116"/>
            <a:ext cx="994099" cy="1317461"/>
            <a:chOff x="9991088" y="1389146"/>
            <a:chExt cx="833161" cy="1127502"/>
          </a:xfrm>
        </p:grpSpPr>
        <p:sp>
          <p:nvSpPr>
            <p:cNvPr id="22" name="Rectangular Callout 4">
              <a:extLst>
                <a:ext uri="{FF2B5EF4-FFF2-40B4-BE49-F238E27FC236}">
                  <a16:creationId xmlns:a16="http://schemas.microsoft.com/office/drawing/2014/main" id="{3300203A-3A59-1D4D-B6A4-3333639880CD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F1A2B7C-0142-CE44-9D27-B02BDF2FFFE3}"/>
                </a:ext>
              </a:extLst>
            </p:cNvPr>
            <p:cNvSpPr txBox="1"/>
            <p:nvPr/>
          </p:nvSpPr>
          <p:spPr>
            <a:xfrm>
              <a:off x="10041243" y="1473019"/>
              <a:ext cx="712134" cy="7901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cs typeface="Arial" panose="020B0604020202020204" pitchFamily="34" charset="0"/>
                </a:rPr>
                <a:t>4</a:t>
              </a:r>
              <a:endParaRPr lang="en-US" sz="54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2" name="Rectangular Callout 4">
            <a:extLst>
              <a:ext uri="{FF2B5EF4-FFF2-40B4-BE49-F238E27FC236}">
                <a16:creationId xmlns:a16="http://schemas.microsoft.com/office/drawing/2014/main" id="{4F531C93-4537-354B-A5EB-02183378878E}"/>
              </a:ext>
            </a:extLst>
          </p:cNvPr>
          <p:cNvSpPr/>
          <p:nvPr/>
        </p:nvSpPr>
        <p:spPr>
          <a:xfrm rot="1159840">
            <a:off x="10547838" y="-1066124"/>
            <a:ext cx="4005239" cy="2461814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393038"/>
              <a:gd name="connsiteX1" fmla="*/ 3300247 w 3300247"/>
              <a:gd name="connsiteY1" fmla="*/ 117397 h 2393038"/>
              <a:gd name="connsiteX2" fmla="*/ 3172684 w 3300247"/>
              <a:gd name="connsiteY2" fmla="*/ 2034074 h 2393038"/>
              <a:gd name="connsiteX3" fmla="*/ 580138 w 3300247"/>
              <a:gd name="connsiteY3" fmla="*/ 2067980 h 2393038"/>
              <a:gd name="connsiteX4" fmla="*/ 542019 w 3300247"/>
              <a:gd name="connsiteY4" fmla="*/ 2393038 h 2393038"/>
              <a:gd name="connsiteX5" fmla="*/ 379247 w 3300247"/>
              <a:gd name="connsiteY5" fmla="*/ 2069866 h 2393038"/>
              <a:gd name="connsiteX6" fmla="*/ 155693 w 3300247"/>
              <a:gd name="connsiteY6" fmla="*/ 2069866 h 2393038"/>
              <a:gd name="connsiteX7" fmla="*/ 0 w 3300247"/>
              <a:gd name="connsiteY7" fmla="*/ 0 h 2393038"/>
              <a:gd name="connsiteX0" fmla="*/ 0 w 3300247"/>
              <a:gd name="connsiteY0" fmla="*/ 0 h 2393038"/>
              <a:gd name="connsiteX1" fmla="*/ 3300247 w 3300247"/>
              <a:gd name="connsiteY1" fmla="*/ 117397 h 2393038"/>
              <a:gd name="connsiteX2" fmla="*/ 3172684 w 3300247"/>
              <a:gd name="connsiteY2" fmla="*/ 2034074 h 2393038"/>
              <a:gd name="connsiteX3" fmla="*/ 580138 w 3300247"/>
              <a:gd name="connsiteY3" fmla="*/ 2067980 h 2393038"/>
              <a:gd name="connsiteX4" fmla="*/ 542019 w 3300247"/>
              <a:gd name="connsiteY4" fmla="*/ 2393038 h 2393038"/>
              <a:gd name="connsiteX5" fmla="*/ 411739 w 3300247"/>
              <a:gd name="connsiteY5" fmla="*/ 2077578 h 2393038"/>
              <a:gd name="connsiteX6" fmla="*/ 155693 w 3300247"/>
              <a:gd name="connsiteY6" fmla="*/ 2069866 h 2393038"/>
              <a:gd name="connsiteX7" fmla="*/ 0 w 3300247"/>
              <a:gd name="connsiteY7" fmla="*/ 0 h 239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393038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542019" y="2393038"/>
                </a:lnTo>
                <a:lnTo>
                  <a:pt x="411739" y="2077578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405BA9B-385F-4150-AB71-21A6D43BB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051" y="5871663"/>
            <a:ext cx="3150607" cy="106167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48537C8-A48C-4C61-B0CA-B6AADC575D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55" y="5922577"/>
            <a:ext cx="1062990" cy="82677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099717A-4BDE-423A-8677-F1A5F57FD3B1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cs typeface="Arial" panose="020B0604020202020204" pitchFamily="34" charset="0"/>
              </a:rPr>
              <a:t>Wythnos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dirty="0" err="1">
                <a:cs typeface="Arial" panose="020B0604020202020204" pitchFamily="34" charset="0"/>
              </a:rPr>
              <a:t>Gwrth-fwlio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b="1" dirty="0">
                <a:cs typeface="Arial" panose="020B0604020202020204" pitchFamily="34" charset="0"/>
              </a:rPr>
              <a:t>2021 – Un </a:t>
            </a:r>
            <a:r>
              <a:rPr lang="en-US" sz="1600" b="1" dirty="0" err="1">
                <a:cs typeface="Arial" panose="020B0604020202020204" pitchFamily="34" charset="0"/>
              </a:rPr>
              <a:t>Gair</a:t>
            </a:r>
            <a:r>
              <a:rPr lang="en-US" sz="1600" b="1" dirty="0">
                <a:cs typeface="Arial" panose="020B0604020202020204" pitchFamily="34" charset="0"/>
              </a:rPr>
              <a:t> </a:t>
            </a:r>
            <a:r>
              <a:rPr lang="en-US" sz="1600" b="1" dirty="0" err="1">
                <a:cs typeface="Arial" panose="020B0604020202020204" pitchFamily="34" charset="0"/>
              </a:rPr>
              <a:t>Caredig</a:t>
            </a:r>
            <a:endParaRPr lang="en-US" sz="16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4058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335</Words>
  <Application>Microsoft Office PowerPoint</Application>
  <PresentationFormat>Widescreen</PresentationFormat>
  <Paragraphs>90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Haddock, Thomas James</dc:creator>
  <cp:lastModifiedBy>Martha Evans</cp:lastModifiedBy>
  <cp:revision>51</cp:revision>
  <dcterms:created xsi:type="dcterms:W3CDTF">2020-11-20T17:36:42Z</dcterms:created>
  <dcterms:modified xsi:type="dcterms:W3CDTF">2021-10-25T16:04:35Z</dcterms:modified>
</cp:coreProperties>
</file>