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8" r:id="rId2"/>
    <p:sldId id="293" r:id="rId3"/>
    <p:sldId id="273" r:id="rId4"/>
    <p:sldId id="284" r:id="rId5"/>
    <p:sldId id="297" r:id="rId6"/>
    <p:sldId id="29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48"/>
    <a:srgbClr val="00F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9"/>
    <p:restoredTop sz="94621"/>
  </p:normalViewPr>
  <p:slideViewPr>
    <p:cSldViewPr snapToGrid="0" snapToObjects="1">
      <p:cViewPr varScale="1">
        <p:scale>
          <a:sx n="49" d="100"/>
          <a:sy n="49" d="100"/>
        </p:scale>
        <p:origin x="52" y="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E4564-86D6-6C41-9BBB-9EB133F62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204CD-C2D7-D94E-9D2E-344F0886A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95139-E049-0048-B67C-3A4CED2C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5A947-EB78-4740-8C8C-6AB184A4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1335C-C845-E648-AD54-258E2164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97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C07FD-BA2C-F949-B833-2620B9B4B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418F04-E1D8-E349-A050-C353A2E22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63C76-EBBD-354D-90BB-D81069CC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9C691-47F2-3F4A-B5EE-14EB34DA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D8BD5-E7FD-324F-946B-9EED4EBB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612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9E760-8C8C-354B-9494-BF9E76D6C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B2FB1-3157-2F4F-B9EF-5EA782105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5135C-D677-804A-9340-F62F5F46D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45560-9613-754D-BC01-BD0901E9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733-1530-D349-BEF2-760D273F5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06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C354-4933-4C40-907B-5F144BC57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5FBB-072E-904B-AFB6-AE513EED7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2A937-57FC-9C4B-A9AA-616D5DFF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8356-F52F-0048-A127-805997811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ECD72-7CE1-4C42-9DAD-19E4B7E1F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33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6A09-9939-CC4E-B7BB-4CEEFD5E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8BDFC-2994-9545-89B7-EF9817364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4E924-B1EC-4C4C-BBED-79D1BA269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926DE-6280-144C-8C88-0D55F8AD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569A1-933C-A745-AE8C-797813DBF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2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232F-8E33-5442-A26A-075EAD70F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3FEB3-D62A-4C47-B3C0-2F2F51CC7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CC972-76A1-E140-A775-7621815E6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E178B-1EC0-E84C-8E8C-3F4A35D5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D3BA4-A150-7D44-A486-6AA0DD01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C3037-016D-7740-8AF3-3C89A3E5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2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6D76-D3F5-BF42-81E8-75370BE9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1858D-AF5F-0947-AB42-24DFE86B0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B6835-D5E1-6C4F-9F13-7899F37C2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D6CEB-C4BA-6743-AB9D-F957B62B5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A0626E-ACD6-8844-B976-2FE727946E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80F218-7204-7342-9605-0AFF2379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0ACC7-DD92-5741-A5A2-C09476AF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0E3C7-CB91-644A-83BF-A2C1B563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9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D77D-FD0D-4E40-9565-003396508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BDC81A-DEB6-FA47-A734-7FDE904A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208FB5-FD86-3948-84C6-4E7E10000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44221-EB21-BC4E-9A62-B4578845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3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DC8B1E-3426-B54B-BFA7-16AACEEB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FE8A24-D6F6-7B4D-A24A-D99BA25C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1B9A0-4F22-1442-A09B-C696D507D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93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1CFF-2925-ED45-84B2-47D7A9CC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D1679-EE8F-8945-A3C2-1E21ACD83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0DA7B-4E63-A741-A9A9-C60103118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3F7CB-D6DA-0E47-96D0-A9578A96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576C1-5DA9-BE42-B577-E8E9EA7E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FC645-1402-8443-90BD-D4EDA22A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36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C86D-15BC-834C-BAFD-B553879B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E9A86-3ED3-514E-97C3-CD023FA3B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C05BE-2E29-8246-9061-0F8DA365B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8F565-40E0-444E-A740-4053C5532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F888D-67E9-6841-8DF6-CFA65FCE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F5B3F-9DEE-7F40-A1BE-2DDFB8E8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10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224AC-71E1-114A-A8BA-9CF2591D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91E2E-90A8-6A49-9373-1A79FBC25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89760-4BB6-BD49-BAE1-4CB24B6A6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F6A58-AB05-BC40-95D2-9D7B4CB4713B}" type="datetimeFigureOut">
              <a:rPr lang="en-GB" smtClean="0"/>
              <a:t>19/10/2021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6980D-2F60-294C-8D02-AAD4AEF4B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D26DD-F12D-0F49-B71C-6E4DBD194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45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hyperlink" Target="https://svgsilh.com/image/468292.html" TargetMode="External"/><Relationship Id="rId2" Type="http://schemas.openxmlformats.org/officeDocument/2006/relationships/hyperlink" Target="https://youtu.be/oJQg2JyQ3mM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465975" y="1616239"/>
            <a:ext cx="4607656" cy="37348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1620835" y="1493831"/>
            <a:ext cx="4552640" cy="380266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1620835" y="2036849"/>
            <a:ext cx="46450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cs typeface="Arial" panose="020B0604020202020204" pitchFamily="34" charset="0"/>
              </a:rPr>
              <a:t>Wythnos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Gwrth-fwlio</a:t>
            </a:r>
            <a:r>
              <a:rPr lang="en-US" sz="4800" b="1" dirty="0">
                <a:cs typeface="Arial" panose="020B0604020202020204" pitchFamily="34" charset="0"/>
              </a:rPr>
              <a:t> 2021 </a:t>
            </a:r>
          </a:p>
          <a:p>
            <a:pPr algn="ctr"/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Cyfarfod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Boreol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Ysgolion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Cynradd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, Cymru</a:t>
            </a:r>
            <a:endParaRPr lang="en-US" sz="32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A392705-2A18-D74E-95A2-3FF8E6D82B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153718" y="4827196"/>
            <a:ext cx="4094539" cy="10081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B284D7-ED93-43A9-9CE8-2B3C158E3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EFB888-488F-44DC-BBA0-BBE3CB84C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157237A-D6C8-4633-AEFB-0FAD71FF9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227" y="1304187"/>
            <a:ext cx="4781816" cy="418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4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2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6728527" y="4935757"/>
            <a:ext cx="2767020" cy="86202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https://youtu.be/oJQg2JyQ3mM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/>
              <a:t> </a:t>
            </a:r>
          </a:p>
        </p:txBody>
      </p:sp>
      <p:sp>
        <p:nvSpPr>
          <p:cNvPr id="9" name="Rectangular Callout 4">
            <a:hlinkClick r:id="rId2"/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113949" y="315428"/>
            <a:ext cx="9675493" cy="553720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379404" y="-38667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250315" y="271453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CD25D11-C4DE-4057-982E-0BAD4493C1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0614" y="3299460"/>
            <a:ext cx="2372360" cy="23723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00E2541-848A-455D-88D6-DE51DBCA344C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Wythnos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Gwrth-fwlio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Gair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Caredig</a:t>
            </a:r>
            <a:endParaRPr 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989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F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1767840" y="1026160"/>
            <a:ext cx="8176457" cy="3907367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3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3805238" y="3751341"/>
            <a:ext cx="4752976" cy="143666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953286" y="748659"/>
            <a:ext cx="8105312" cy="409914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524141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00243" y="2524141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2214681" y="1209352"/>
            <a:ext cx="75693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b="1" dirty="0" err="1">
                <a:cs typeface="Arial" panose="020B0604020202020204" pitchFamily="34" charset="0"/>
              </a:rPr>
              <a:t>Meddyliwch</a:t>
            </a:r>
            <a:r>
              <a:rPr lang="en-US" sz="4600" b="1" dirty="0">
                <a:cs typeface="Arial" panose="020B0604020202020204" pitchFamily="34" charset="0"/>
              </a:rPr>
              <a:t> am </a:t>
            </a:r>
            <a:r>
              <a:rPr lang="en-US" sz="4600" b="1" dirty="0" err="1">
                <a:cs typeface="Arial" panose="020B0604020202020204" pitchFamily="34" charset="0"/>
              </a:rPr>
              <a:t>ffilm</a:t>
            </a:r>
            <a:r>
              <a:rPr lang="en-US" sz="4600" b="1" dirty="0">
                <a:cs typeface="Arial" panose="020B0604020202020204" pitchFamily="34" charset="0"/>
              </a:rPr>
              <a:t> neu </a:t>
            </a:r>
            <a:r>
              <a:rPr lang="en-US" sz="4600" b="1" dirty="0" err="1">
                <a:cs typeface="Arial" panose="020B0604020202020204" pitchFamily="34" charset="0"/>
              </a:rPr>
              <a:t>raglen</a:t>
            </a:r>
            <a:r>
              <a:rPr lang="en-US" sz="4600" b="1" dirty="0">
                <a:cs typeface="Arial" panose="020B0604020202020204" pitchFamily="34" charset="0"/>
              </a:rPr>
              <a:t> teledu </a:t>
            </a:r>
            <a:r>
              <a:rPr lang="en-US" sz="4600" b="1" dirty="0" err="1">
                <a:cs typeface="Arial" panose="020B0604020202020204" pitchFamily="34" charset="0"/>
              </a:rPr>
              <a:t>ble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gwnaeth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caredigrwydd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ddatrys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pethau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endParaRPr lang="en-US" sz="46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21289-0B83-024C-AE54-474D72DDF9FD}"/>
              </a:ext>
            </a:extLst>
          </p:cNvPr>
          <p:cNvSpPr txBox="1"/>
          <p:nvPr/>
        </p:nvSpPr>
        <p:spPr>
          <a:xfrm>
            <a:off x="4076702" y="4162763"/>
            <a:ext cx="42100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>
                <a:solidFill>
                  <a:schemeClr val="bg1"/>
                </a:solidFill>
                <a:cs typeface="Arial" panose="020B0604020202020204" pitchFamily="34" charset="0"/>
              </a:rPr>
              <a:t>Meddwl</a:t>
            </a:r>
            <a:r>
              <a:rPr lang="en-US" sz="34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bg1"/>
                </a:solidFill>
                <a:cs typeface="Arial" panose="020B0604020202020204" pitchFamily="34" charset="0"/>
              </a:rPr>
              <a:t>paru</a:t>
            </a:r>
            <a:r>
              <a:rPr lang="en-US" sz="34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bg1"/>
                </a:solidFill>
                <a:cs typeface="Arial" panose="020B0604020202020204" pitchFamily="34" charset="0"/>
              </a:rPr>
              <a:t>rhannu</a:t>
            </a:r>
            <a:r>
              <a:rPr lang="en-US" sz="3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777631-748E-BA41-88BD-D63AC20BB733}"/>
              </a:ext>
            </a:extLst>
          </p:cNvPr>
          <p:cNvGrpSpPr/>
          <p:nvPr/>
        </p:nvGrpSpPr>
        <p:grpSpPr>
          <a:xfrm rot="477960">
            <a:off x="9727341" y="397329"/>
            <a:ext cx="833161" cy="1127502"/>
            <a:chOff x="9991088" y="1389146"/>
            <a:chExt cx="833161" cy="1127502"/>
          </a:xfrm>
        </p:grpSpPr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F350B72B-3523-F24D-8140-3326E7574079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6A69D8-34DD-854C-8DB7-E7E446FF8CA8}"/>
                </a:ext>
              </a:extLst>
            </p:cNvPr>
            <p:cNvSpPr txBox="1"/>
            <p:nvPr/>
          </p:nvSpPr>
          <p:spPr>
            <a:xfrm>
              <a:off x="10058399" y="1401511"/>
              <a:ext cx="691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?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B28ECC97-4606-9C46-B5F0-0EEC0B0C556D}"/>
              </a:ext>
            </a:extLst>
          </p:cNvPr>
          <p:cNvSpPr/>
          <p:nvPr/>
        </p:nvSpPr>
        <p:spPr>
          <a:xfrm rot="21073217">
            <a:off x="-1185133" y="-1079500"/>
            <a:ext cx="4504928" cy="242151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497019 w 3949346"/>
              <a:gd name="connsiteY0" fmla="*/ 0 h 2750198"/>
              <a:gd name="connsiteX1" fmla="*/ 3949346 w 3949346"/>
              <a:gd name="connsiteY1" fmla="*/ 102637 h 2750198"/>
              <a:gd name="connsiteX2" fmla="*/ 3800057 w 3949346"/>
              <a:gd name="connsiteY2" fmla="*/ 2034074 h 2750198"/>
              <a:gd name="connsiteX3" fmla="*/ 1694448 w 3949346"/>
              <a:gd name="connsiteY3" fmla="*/ 2099388 h 2750198"/>
              <a:gd name="connsiteX4" fmla="*/ 1405209 w 3949346"/>
              <a:gd name="connsiteY4" fmla="*/ 2750198 h 2750198"/>
              <a:gd name="connsiteX5" fmla="*/ 1274570 w 3949346"/>
              <a:gd name="connsiteY5" fmla="*/ 2099388 h 2750198"/>
              <a:gd name="connsiteX6" fmla="*/ 0 w 3949346"/>
              <a:gd name="connsiteY6" fmla="*/ 2104345 h 2750198"/>
              <a:gd name="connsiteX7" fmla="*/ 497019 w 3949346"/>
              <a:gd name="connsiteY7" fmla="*/ 0 h 2750198"/>
              <a:gd name="connsiteX0" fmla="*/ 0 w 4158407"/>
              <a:gd name="connsiteY0" fmla="*/ 226046 h 2647561"/>
              <a:gd name="connsiteX1" fmla="*/ 4158407 w 4158407"/>
              <a:gd name="connsiteY1" fmla="*/ 0 h 2647561"/>
              <a:gd name="connsiteX2" fmla="*/ 4009118 w 4158407"/>
              <a:gd name="connsiteY2" fmla="*/ 1931437 h 2647561"/>
              <a:gd name="connsiteX3" fmla="*/ 1903509 w 4158407"/>
              <a:gd name="connsiteY3" fmla="*/ 1996751 h 2647561"/>
              <a:gd name="connsiteX4" fmla="*/ 1614270 w 4158407"/>
              <a:gd name="connsiteY4" fmla="*/ 2647561 h 2647561"/>
              <a:gd name="connsiteX5" fmla="*/ 1483631 w 4158407"/>
              <a:gd name="connsiteY5" fmla="*/ 1996751 h 2647561"/>
              <a:gd name="connsiteX6" fmla="*/ 209061 w 4158407"/>
              <a:gd name="connsiteY6" fmla="*/ 2001708 h 2647561"/>
              <a:gd name="connsiteX7" fmla="*/ 0 w 4158407"/>
              <a:gd name="connsiteY7" fmla="*/ 226046 h 2647561"/>
              <a:gd name="connsiteX0" fmla="*/ 0 w 4111683"/>
              <a:gd name="connsiteY0" fmla="*/ 0 h 2421515"/>
              <a:gd name="connsiteX1" fmla="*/ 4111683 w 4111683"/>
              <a:gd name="connsiteY1" fmla="*/ 11815 h 2421515"/>
              <a:gd name="connsiteX2" fmla="*/ 4009118 w 4111683"/>
              <a:gd name="connsiteY2" fmla="*/ 1705391 h 2421515"/>
              <a:gd name="connsiteX3" fmla="*/ 1903509 w 4111683"/>
              <a:gd name="connsiteY3" fmla="*/ 1770705 h 2421515"/>
              <a:gd name="connsiteX4" fmla="*/ 1614270 w 4111683"/>
              <a:gd name="connsiteY4" fmla="*/ 2421515 h 2421515"/>
              <a:gd name="connsiteX5" fmla="*/ 1483631 w 4111683"/>
              <a:gd name="connsiteY5" fmla="*/ 1770705 h 2421515"/>
              <a:gd name="connsiteX6" fmla="*/ 209061 w 4111683"/>
              <a:gd name="connsiteY6" fmla="*/ 1775662 h 2421515"/>
              <a:gd name="connsiteX7" fmla="*/ 0 w 4111683"/>
              <a:gd name="connsiteY7" fmla="*/ 0 h 242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1683" h="2421515">
                <a:moveTo>
                  <a:pt x="0" y="0"/>
                </a:moveTo>
                <a:lnTo>
                  <a:pt x="4111683" y="11815"/>
                </a:lnTo>
                <a:lnTo>
                  <a:pt x="4009118" y="1705391"/>
                </a:lnTo>
                <a:lnTo>
                  <a:pt x="1903509" y="1770705"/>
                </a:lnTo>
                <a:lnTo>
                  <a:pt x="1614270" y="2421515"/>
                </a:lnTo>
                <a:lnTo>
                  <a:pt x="1483631" y="1770705"/>
                </a:lnTo>
                <a:lnTo>
                  <a:pt x="209061" y="1775662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4326E51-7FC9-487F-B9AA-15C598797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54" y="5847759"/>
            <a:ext cx="3150607" cy="10616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F52884-E805-4017-A1DD-4BFA1A68F7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16"/>
          <a:stretch/>
        </p:blipFill>
        <p:spPr>
          <a:xfrm>
            <a:off x="117708" y="5948786"/>
            <a:ext cx="1288243" cy="7935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E966799-FF3B-49F1-9DE3-4110B0DEB024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996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F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1379676" y="833155"/>
            <a:ext cx="9089744" cy="281807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395953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  <a:gd name="connsiteX0" fmla="*/ 0 w 3329215"/>
              <a:gd name="connsiteY0" fmla="*/ 0 h 2437941"/>
              <a:gd name="connsiteX1" fmla="*/ 3329215 w 3329215"/>
              <a:gd name="connsiteY1" fmla="*/ 73113 h 2437941"/>
              <a:gd name="connsiteX2" fmla="*/ 3223377 w 3329215"/>
              <a:gd name="connsiteY2" fmla="*/ 1871701 h 2437941"/>
              <a:gd name="connsiteX3" fmla="*/ 609106 w 3329215"/>
              <a:gd name="connsiteY3" fmla="*/ 2023696 h 2437941"/>
              <a:gd name="connsiteX4" fmla="*/ 442798 w 3329215"/>
              <a:gd name="connsiteY4" fmla="*/ 2437941 h 2437941"/>
              <a:gd name="connsiteX5" fmla="*/ 395953 w 3329215"/>
              <a:gd name="connsiteY5" fmla="*/ 2025582 h 2437941"/>
              <a:gd name="connsiteX6" fmla="*/ 184661 w 3329215"/>
              <a:gd name="connsiteY6" fmla="*/ 2025582 h 2437941"/>
              <a:gd name="connsiteX7" fmla="*/ 0 w 3329215"/>
              <a:gd name="connsiteY7" fmla="*/ 0 h 243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3794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442798" y="2437941"/>
                </a:lnTo>
                <a:lnTo>
                  <a:pt x="395953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4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2548259" y="2750979"/>
            <a:ext cx="7266934" cy="250044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814918 w 3300247"/>
              <a:gd name="connsiteY3" fmla="*/ 2085877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814918" y="2085877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562098" y="602638"/>
            <a:ext cx="9010652" cy="299144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30198 w 3300247"/>
              <a:gd name="connsiteY5" fmla="*/ 2085810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87921"/>
              <a:gd name="connsiteX1" fmla="*/ 3300247 w 3300247"/>
              <a:gd name="connsiteY1" fmla="*/ 117397 h 2587921"/>
              <a:gd name="connsiteX2" fmla="*/ 3172684 w 3300247"/>
              <a:gd name="connsiteY2" fmla="*/ 2034074 h 2587921"/>
              <a:gd name="connsiteX3" fmla="*/ 580138 w 3300247"/>
              <a:gd name="connsiteY3" fmla="*/ 2067980 h 2587921"/>
              <a:gd name="connsiteX4" fmla="*/ 377621 w 3300247"/>
              <a:gd name="connsiteY4" fmla="*/ 2587921 h 2587921"/>
              <a:gd name="connsiteX5" fmla="*/ 330198 w 3300247"/>
              <a:gd name="connsiteY5" fmla="*/ 2085810 h 2587921"/>
              <a:gd name="connsiteX6" fmla="*/ 155693 w 3300247"/>
              <a:gd name="connsiteY6" fmla="*/ 2069866 h 2587921"/>
              <a:gd name="connsiteX7" fmla="*/ 0 w 3300247"/>
              <a:gd name="connsiteY7" fmla="*/ 0 h 2587921"/>
              <a:gd name="connsiteX0" fmla="*/ 0 w 3300247"/>
              <a:gd name="connsiteY0" fmla="*/ 0 h 2587921"/>
              <a:gd name="connsiteX1" fmla="*/ 3300247 w 3300247"/>
              <a:gd name="connsiteY1" fmla="*/ 117397 h 2587921"/>
              <a:gd name="connsiteX2" fmla="*/ 3172684 w 3300247"/>
              <a:gd name="connsiteY2" fmla="*/ 2034074 h 2587921"/>
              <a:gd name="connsiteX3" fmla="*/ 482040 w 3300247"/>
              <a:gd name="connsiteY3" fmla="*/ 2083924 h 2587921"/>
              <a:gd name="connsiteX4" fmla="*/ 377621 w 3300247"/>
              <a:gd name="connsiteY4" fmla="*/ 2587921 h 2587921"/>
              <a:gd name="connsiteX5" fmla="*/ 330198 w 3300247"/>
              <a:gd name="connsiteY5" fmla="*/ 2085810 h 2587921"/>
              <a:gd name="connsiteX6" fmla="*/ 155693 w 3300247"/>
              <a:gd name="connsiteY6" fmla="*/ 2069866 h 2587921"/>
              <a:gd name="connsiteX7" fmla="*/ 0 w 3300247"/>
              <a:gd name="connsiteY7" fmla="*/ 0 h 2587921"/>
              <a:gd name="connsiteX0" fmla="*/ 0 w 3300247"/>
              <a:gd name="connsiteY0" fmla="*/ 0 h 2587921"/>
              <a:gd name="connsiteX1" fmla="*/ 3300247 w 3300247"/>
              <a:gd name="connsiteY1" fmla="*/ 117397 h 2587921"/>
              <a:gd name="connsiteX2" fmla="*/ 3172684 w 3300247"/>
              <a:gd name="connsiteY2" fmla="*/ 2034074 h 2587921"/>
              <a:gd name="connsiteX3" fmla="*/ 482040 w 3300247"/>
              <a:gd name="connsiteY3" fmla="*/ 2083924 h 2587921"/>
              <a:gd name="connsiteX4" fmla="*/ 377621 w 3300247"/>
              <a:gd name="connsiteY4" fmla="*/ 2587921 h 2587921"/>
              <a:gd name="connsiteX5" fmla="*/ 348591 w 3300247"/>
              <a:gd name="connsiteY5" fmla="*/ 2069866 h 2587921"/>
              <a:gd name="connsiteX6" fmla="*/ 155693 w 3300247"/>
              <a:gd name="connsiteY6" fmla="*/ 2069866 h 2587921"/>
              <a:gd name="connsiteX7" fmla="*/ 0 w 3300247"/>
              <a:gd name="connsiteY7" fmla="*/ 0 h 25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587921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482040" y="2083924"/>
                </a:lnTo>
                <a:lnTo>
                  <a:pt x="377621" y="2587921"/>
                </a:lnTo>
                <a:lnTo>
                  <a:pt x="348591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1827084" y="571728"/>
            <a:ext cx="83798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b="1" dirty="0">
                <a:cs typeface="Arial" panose="020B0604020202020204" pitchFamily="34" charset="0"/>
              </a:rPr>
              <a:t>Beth </a:t>
            </a:r>
            <a:r>
              <a:rPr lang="en-US" sz="5200" b="1" dirty="0" err="1">
                <a:cs typeface="Arial" panose="020B0604020202020204" pitchFamily="34" charset="0"/>
              </a:rPr>
              <a:t>wnewch</a:t>
            </a:r>
            <a:r>
              <a:rPr lang="en-US" sz="5200" b="1" dirty="0">
                <a:cs typeface="Arial" panose="020B0604020202020204" pitchFamily="34" charset="0"/>
              </a:rPr>
              <a:t> chi </a:t>
            </a:r>
            <a:r>
              <a:rPr lang="en-US" sz="5200" b="1" dirty="0" err="1">
                <a:cs typeface="Arial" panose="020B0604020202020204" pitchFamily="34" charset="0"/>
              </a:rPr>
              <a:t>ei</a:t>
            </a:r>
            <a:r>
              <a:rPr lang="en-US" sz="5200" b="1" dirty="0">
                <a:cs typeface="Arial" panose="020B0604020202020204" pitchFamily="34" charset="0"/>
              </a:rPr>
              <a:t> </a:t>
            </a:r>
            <a:r>
              <a:rPr lang="en-US" sz="5200" b="1" dirty="0" err="1">
                <a:cs typeface="Arial" panose="020B0604020202020204" pitchFamily="34" charset="0"/>
              </a:rPr>
              <a:t>wneud</a:t>
            </a:r>
            <a:r>
              <a:rPr lang="en-US" sz="5200" b="1" dirty="0">
                <a:cs typeface="Arial" panose="020B0604020202020204" pitchFamily="34" charset="0"/>
              </a:rPr>
              <a:t> i </a:t>
            </a:r>
            <a:r>
              <a:rPr lang="en-US" sz="5200" b="1" dirty="0" err="1">
                <a:cs typeface="Arial" panose="020B0604020202020204" pitchFamily="34" charset="0"/>
              </a:rPr>
              <a:t>gychwyn</a:t>
            </a:r>
            <a:r>
              <a:rPr lang="en-US" sz="5200" b="1" dirty="0">
                <a:cs typeface="Arial" panose="020B0604020202020204" pitchFamily="34" charset="0"/>
              </a:rPr>
              <a:t> </a:t>
            </a:r>
            <a:r>
              <a:rPr lang="en-US" sz="5200" b="1" dirty="0" err="1">
                <a:cs typeface="Arial" panose="020B0604020202020204" pitchFamily="34" charset="0"/>
              </a:rPr>
              <a:t>effaith</a:t>
            </a:r>
            <a:r>
              <a:rPr lang="en-US" sz="5200" b="1" dirty="0">
                <a:cs typeface="Arial" panose="020B0604020202020204" pitchFamily="34" charset="0"/>
              </a:rPr>
              <a:t> </a:t>
            </a:r>
            <a:r>
              <a:rPr lang="en-US" sz="5200" b="1" dirty="0" err="1">
                <a:cs typeface="Arial" panose="020B0604020202020204" pitchFamily="34" charset="0"/>
              </a:rPr>
              <a:t>crychdonnau</a:t>
            </a:r>
            <a:r>
              <a:rPr lang="en-US" sz="5200" b="1" dirty="0">
                <a:cs typeface="Arial" panose="020B0604020202020204" pitchFamily="34" charset="0"/>
              </a:rPr>
              <a:t> </a:t>
            </a:r>
            <a:r>
              <a:rPr lang="en-US" sz="5200" b="1" dirty="0" err="1">
                <a:cs typeface="Arial" panose="020B0604020202020204" pitchFamily="34" charset="0"/>
              </a:rPr>
              <a:t>caredigrwydd</a:t>
            </a:r>
            <a:r>
              <a:rPr lang="en-US" sz="5200" b="1" dirty="0">
                <a:cs typeface="Arial" panose="020B0604020202020204" pitchFamily="34" charset="0"/>
              </a:rPr>
              <a:t>? </a:t>
            </a:r>
            <a:endParaRPr lang="en-US" sz="52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21289-0B83-024C-AE54-474D72DDF9FD}"/>
              </a:ext>
            </a:extLst>
          </p:cNvPr>
          <p:cNvSpPr txBox="1"/>
          <p:nvPr/>
        </p:nvSpPr>
        <p:spPr>
          <a:xfrm>
            <a:off x="2876554" y="3258290"/>
            <a:ext cx="66103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Gyda’ch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partner,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ystyriwch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sut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gallwch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chi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fod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yn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garedig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tuag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at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bobl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yn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yr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ysgol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gartref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yr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 panose="020B0604020202020204" pitchFamily="34" charset="0"/>
              </a:rPr>
              <a:t>wythnos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hon.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777631-748E-BA41-88BD-D63AC20BB733}"/>
              </a:ext>
            </a:extLst>
          </p:cNvPr>
          <p:cNvGrpSpPr/>
          <p:nvPr/>
        </p:nvGrpSpPr>
        <p:grpSpPr>
          <a:xfrm rot="477960">
            <a:off x="10083319" y="659113"/>
            <a:ext cx="833161" cy="1127502"/>
            <a:chOff x="9991088" y="1389146"/>
            <a:chExt cx="833161" cy="1127502"/>
          </a:xfrm>
        </p:grpSpPr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F350B72B-3523-F24D-8140-3326E7574079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6A69D8-34DD-854C-8DB7-E7E446FF8CA8}"/>
                </a:ext>
              </a:extLst>
            </p:cNvPr>
            <p:cNvSpPr txBox="1"/>
            <p:nvPr/>
          </p:nvSpPr>
          <p:spPr>
            <a:xfrm>
              <a:off x="10058399" y="1401511"/>
              <a:ext cx="691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?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B28ECC97-4606-9C46-B5F0-0EEC0B0C556D}"/>
              </a:ext>
            </a:extLst>
          </p:cNvPr>
          <p:cNvSpPr/>
          <p:nvPr/>
        </p:nvSpPr>
        <p:spPr>
          <a:xfrm rot="21073217">
            <a:off x="-1185133" y="-1079500"/>
            <a:ext cx="4504928" cy="242151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497019 w 3949346"/>
              <a:gd name="connsiteY0" fmla="*/ 0 h 2750198"/>
              <a:gd name="connsiteX1" fmla="*/ 3949346 w 3949346"/>
              <a:gd name="connsiteY1" fmla="*/ 102637 h 2750198"/>
              <a:gd name="connsiteX2" fmla="*/ 3800057 w 3949346"/>
              <a:gd name="connsiteY2" fmla="*/ 2034074 h 2750198"/>
              <a:gd name="connsiteX3" fmla="*/ 1694448 w 3949346"/>
              <a:gd name="connsiteY3" fmla="*/ 2099388 h 2750198"/>
              <a:gd name="connsiteX4" fmla="*/ 1405209 w 3949346"/>
              <a:gd name="connsiteY4" fmla="*/ 2750198 h 2750198"/>
              <a:gd name="connsiteX5" fmla="*/ 1274570 w 3949346"/>
              <a:gd name="connsiteY5" fmla="*/ 2099388 h 2750198"/>
              <a:gd name="connsiteX6" fmla="*/ 0 w 3949346"/>
              <a:gd name="connsiteY6" fmla="*/ 2104345 h 2750198"/>
              <a:gd name="connsiteX7" fmla="*/ 497019 w 3949346"/>
              <a:gd name="connsiteY7" fmla="*/ 0 h 2750198"/>
              <a:gd name="connsiteX0" fmla="*/ 0 w 4158407"/>
              <a:gd name="connsiteY0" fmla="*/ 226046 h 2647561"/>
              <a:gd name="connsiteX1" fmla="*/ 4158407 w 4158407"/>
              <a:gd name="connsiteY1" fmla="*/ 0 h 2647561"/>
              <a:gd name="connsiteX2" fmla="*/ 4009118 w 4158407"/>
              <a:gd name="connsiteY2" fmla="*/ 1931437 h 2647561"/>
              <a:gd name="connsiteX3" fmla="*/ 1903509 w 4158407"/>
              <a:gd name="connsiteY3" fmla="*/ 1996751 h 2647561"/>
              <a:gd name="connsiteX4" fmla="*/ 1614270 w 4158407"/>
              <a:gd name="connsiteY4" fmla="*/ 2647561 h 2647561"/>
              <a:gd name="connsiteX5" fmla="*/ 1483631 w 4158407"/>
              <a:gd name="connsiteY5" fmla="*/ 1996751 h 2647561"/>
              <a:gd name="connsiteX6" fmla="*/ 209061 w 4158407"/>
              <a:gd name="connsiteY6" fmla="*/ 2001708 h 2647561"/>
              <a:gd name="connsiteX7" fmla="*/ 0 w 4158407"/>
              <a:gd name="connsiteY7" fmla="*/ 226046 h 2647561"/>
              <a:gd name="connsiteX0" fmla="*/ 0 w 4111683"/>
              <a:gd name="connsiteY0" fmla="*/ 0 h 2421515"/>
              <a:gd name="connsiteX1" fmla="*/ 4111683 w 4111683"/>
              <a:gd name="connsiteY1" fmla="*/ 11815 h 2421515"/>
              <a:gd name="connsiteX2" fmla="*/ 4009118 w 4111683"/>
              <a:gd name="connsiteY2" fmla="*/ 1705391 h 2421515"/>
              <a:gd name="connsiteX3" fmla="*/ 1903509 w 4111683"/>
              <a:gd name="connsiteY3" fmla="*/ 1770705 h 2421515"/>
              <a:gd name="connsiteX4" fmla="*/ 1614270 w 4111683"/>
              <a:gd name="connsiteY4" fmla="*/ 2421515 h 2421515"/>
              <a:gd name="connsiteX5" fmla="*/ 1483631 w 4111683"/>
              <a:gd name="connsiteY5" fmla="*/ 1770705 h 2421515"/>
              <a:gd name="connsiteX6" fmla="*/ 209061 w 4111683"/>
              <a:gd name="connsiteY6" fmla="*/ 1775662 h 2421515"/>
              <a:gd name="connsiteX7" fmla="*/ 0 w 4111683"/>
              <a:gd name="connsiteY7" fmla="*/ 0 h 242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1683" h="2421515">
                <a:moveTo>
                  <a:pt x="0" y="0"/>
                </a:moveTo>
                <a:lnTo>
                  <a:pt x="4111683" y="11815"/>
                </a:lnTo>
                <a:lnTo>
                  <a:pt x="4009118" y="1705391"/>
                </a:lnTo>
                <a:lnTo>
                  <a:pt x="1903509" y="1770705"/>
                </a:lnTo>
                <a:lnTo>
                  <a:pt x="1614270" y="2421515"/>
                </a:lnTo>
                <a:lnTo>
                  <a:pt x="1483631" y="1770705"/>
                </a:lnTo>
                <a:lnTo>
                  <a:pt x="209061" y="1775662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8FC523C-5C59-4E2C-A1D5-3BE4ECDF8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54" y="5847759"/>
            <a:ext cx="3150607" cy="10616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3AA0FEB-AC42-49DB-A467-DCA953339D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16"/>
          <a:stretch/>
        </p:blipFill>
        <p:spPr>
          <a:xfrm>
            <a:off x="117708" y="5948786"/>
            <a:ext cx="1288243" cy="7935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693FCC3-4C51-47C8-A019-01A35ECFFC9A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691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5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9C1C11-BE8F-BD4E-9DA0-24FFA5383BC0}"/>
              </a:ext>
            </a:extLst>
          </p:cNvPr>
          <p:cNvSpPr txBox="1"/>
          <p:nvPr/>
        </p:nvSpPr>
        <p:spPr>
          <a:xfrm>
            <a:off x="2161341" y="276830"/>
            <a:ext cx="7768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Pwy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all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helpu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yn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ein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hysgol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? </a:t>
            </a:r>
          </a:p>
        </p:txBody>
      </p:sp>
      <p:sp>
        <p:nvSpPr>
          <p:cNvPr id="35" name="Rectangular Callout 4">
            <a:extLst>
              <a:ext uri="{FF2B5EF4-FFF2-40B4-BE49-F238E27FC236}">
                <a16:creationId xmlns:a16="http://schemas.microsoft.com/office/drawing/2014/main" id="{28387DA1-F9EE-9C49-8AD7-5919F5135588}"/>
              </a:ext>
            </a:extLst>
          </p:cNvPr>
          <p:cNvSpPr/>
          <p:nvPr/>
        </p:nvSpPr>
        <p:spPr>
          <a:xfrm>
            <a:off x="666155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1282762" y="4978327"/>
            <a:ext cx="2415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Enw’r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aelod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o staff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yma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>
            <a:off x="666155" y="4782740"/>
            <a:ext cx="601884" cy="796213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36264" y="1413881"/>
              <a:ext cx="712134" cy="690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1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754F786-4994-E14D-8C56-4B873B7045CF}"/>
              </a:ext>
            </a:extLst>
          </p:cNvPr>
          <p:cNvSpPr/>
          <p:nvPr/>
        </p:nvSpPr>
        <p:spPr>
          <a:xfrm>
            <a:off x="984008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ular Callout 4">
            <a:extLst>
              <a:ext uri="{FF2B5EF4-FFF2-40B4-BE49-F238E27FC236}">
                <a16:creationId xmlns:a16="http://schemas.microsoft.com/office/drawing/2014/main" id="{E1DC17C0-BF4B-7C41-B5DF-1A7B4DEB74B6}"/>
              </a:ext>
            </a:extLst>
          </p:cNvPr>
          <p:cNvSpPr/>
          <p:nvPr/>
        </p:nvSpPr>
        <p:spPr>
          <a:xfrm>
            <a:off x="4364838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8A14C7-1E2D-3D49-A677-7DAAC6D067B0}"/>
              </a:ext>
            </a:extLst>
          </p:cNvPr>
          <p:cNvSpPr txBox="1"/>
          <p:nvPr/>
        </p:nvSpPr>
        <p:spPr>
          <a:xfrm>
            <a:off x="4981445" y="4978327"/>
            <a:ext cx="2415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Enw’r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aelod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o staff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yma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E891394-2D8A-7E43-A75E-47AAF360F004}"/>
              </a:ext>
            </a:extLst>
          </p:cNvPr>
          <p:cNvGrpSpPr/>
          <p:nvPr/>
        </p:nvGrpSpPr>
        <p:grpSpPr>
          <a:xfrm>
            <a:off x="4364838" y="4782740"/>
            <a:ext cx="601884" cy="796213"/>
            <a:chOff x="9991088" y="1389146"/>
            <a:chExt cx="833161" cy="1127502"/>
          </a:xfrm>
        </p:grpSpPr>
        <p:sp>
          <p:nvSpPr>
            <p:cNvPr id="39" name="Rectangular Callout 4">
              <a:extLst>
                <a:ext uri="{FF2B5EF4-FFF2-40B4-BE49-F238E27FC236}">
                  <a16:creationId xmlns:a16="http://schemas.microsoft.com/office/drawing/2014/main" id="{6FA0B5F0-37F9-1C48-849E-DA4B46DC0CBE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E22EB04-A07A-5F48-B5C3-4E95F0B405F9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2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E9009349-91D8-BE44-98C2-1D921AF572FE}"/>
              </a:ext>
            </a:extLst>
          </p:cNvPr>
          <p:cNvSpPr/>
          <p:nvPr/>
        </p:nvSpPr>
        <p:spPr>
          <a:xfrm>
            <a:off x="468269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">
            <a:extLst>
              <a:ext uri="{FF2B5EF4-FFF2-40B4-BE49-F238E27FC236}">
                <a16:creationId xmlns:a16="http://schemas.microsoft.com/office/drawing/2014/main" id="{088552A3-8D1D-A044-A4DC-27EAB5A916D8}"/>
              </a:ext>
            </a:extLst>
          </p:cNvPr>
          <p:cNvSpPr/>
          <p:nvPr/>
        </p:nvSpPr>
        <p:spPr>
          <a:xfrm>
            <a:off x="8036327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EDA22A5-4811-1347-BC6D-4E6E12C93B9E}"/>
              </a:ext>
            </a:extLst>
          </p:cNvPr>
          <p:cNvSpPr txBox="1"/>
          <p:nvPr/>
        </p:nvSpPr>
        <p:spPr>
          <a:xfrm>
            <a:off x="8652935" y="4978327"/>
            <a:ext cx="2415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Enw’r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aelod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o staff </a:t>
            </a:r>
            <a:r>
              <a:rPr lang="en-US" sz="2400" b="1" dirty="0" err="1">
                <a:solidFill>
                  <a:srgbClr val="FF0048"/>
                </a:solidFill>
                <a:cs typeface="Arial" panose="020B0604020202020204" pitchFamily="34" charset="0"/>
              </a:rPr>
              <a:t>yma</a:t>
            </a:r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B96EF02-F13F-6545-8987-D23A1F31E4AC}"/>
              </a:ext>
            </a:extLst>
          </p:cNvPr>
          <p:cNvGrpSpPr/>
          <p:nvPr/>
        </p:nvGrpSpPr>
        <p:grpSpPr>
          <a:xfrm>
            <a:off x="8036327" y="4782740"/>
            <a:ext cx="601884" cy="796213"/>
            <a:chOff x="9991088" y="1389146"/>
            <a:chExt cx="833161" cy="1127502"/>
          </a:xfrm>
        </p:grpSpPr>
        <p:sp>
          <p:nvSpPr>
            <p:cNvPr id="45" name="Rectangular Callout 4">
              <a:extLst>
                <a:ext uri="{FF2B5EF4-FFF2-40B4-BE49-F238E27FC236}">
                  <a16:creationId xmlns:a16="http://schemas.microsoft.com/office/drawing/2014/main" id="{E20B10DD-63E5-694A-8905-B8F42AD8C243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7498BBF-09AC-9B4F-A078-5E076A2F2540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57B4B045-4BB7-5B4A-8FC1-EB41C3EE03F5}"/>
              </a:ext>
            </a:extLst>
          </p:cNvPr>
          <p:cNvSpPr/>
          <p:nvPr/>
        </p:nvSpPr>
        <p:spPr>
          <a:xfrm>
            <a:off x="835418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EDDB93D-2830-415C-A73F-EF4114F4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E438E53-131C-41C8-B4D6-CD966B34A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73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BA2A786-E32F-4F92-A75B-4CDA98068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3F0E76C-EE20-471B-A251-683F471A8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59CF9E3-0956-4B28-8DBE-61B2E4D89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408" y="1384460"/>
            <a:ext cx="4781816" cy="4181947"/>
          </a:xfrm>
          <a:prstGeom prst="rect">
            <a:avLst/>
          </a:prstGeom>
        </p:spPr>
      </p:pic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60EDA77B-6740-4611-BC5C-F5128301A8B9}"/>
              </a:ext>
            </a:extLst>
          </p:cNvPr>
          <p:cNvSpPr/>
          <p:nvPr/>
        </p:nvSpPr>
        <p:spPr>
          <a:xfrm rot="21448396">
            <a:off x="1538401" y="2376830"/>
            <a:ext cx="4700354" cy="265438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1" name="Rectangular Callout 4">
            <a:extLst>
              <a:ext uri="{FF2B5EF4-FFF2-40B4-BE49-F238E27FC236}">
                <a16:creationId xmlns:a16="http://schemas.microsoft.com/office/drawing/2014/main" id="{3E815696-394C-45BF-B9AA-A784C50A353C}"/>
              </a:ext>
            </a:extLst>
          </p:cNvPr>
          <p:cNvSpPr/>
          <p:nvPr/>
        </p:nvSpPr>
        <p:spPr>
          <a:xfrm>
            <a:off x="1669998" y="2260276"/>
            <a:ext cx="4644232" cy="270257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1A7B7C-D865-4AF4-9399-F2D17845446D}"/>
              </a:ext>
            </a:extLst>
          </p:cNvPr>
          <p:cNvSpPr txBox="1"/>
          <p:nvPr/>
        </p:nvSpPr>
        <p:spPr>
          <a:xfrm>
            <a:off x="1846234" y="2598271"/>
            <a:ext cx="4393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cs typeface="Arial" panose="020B0604020202020204" pitchFamily="34" charset="0"/>
              </a:rPr>
              <a:t>Wythnos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Gwrth-fwlio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FF0048"/>
                </a:solidFill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3A88D7-8873-4D46-90CA-BD6AE2BFBAC4}"/>
              </a:ext>
            </a:extLst>
          </p:cNvPr>
          <p:cNvSpPr txBox="1"/>
          <p:nvPr/>
        </p:nvSpPr>
        <p:spPr>
          <a:xfrm>
            <a:off x="1450851" y="1596273"/>
            <a:ext cx="5186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cs typeface="Arial" panose="020B0604020202020204" pitchFamily="34" charset="0"/>
              </a:rPr>
              <a:t>Diolch am fod yn rhan o </a:t>
            </a:r>
            <a:endParaRPr lang="en-US" sz="2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94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169</Words>
  <Application>Microsoft Office PowerPoint</Application>
  <PresentationFormat>Widescreen</PresentationFormat>
  <Paragraphs>62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Haddock, Thomas James</dc:creator>
  <cp:lastModifiedBy>Martha Evans</cp:lastModifiedBy>
  <cp:revision>46</cp:revision>
  <dcterms:created xsi:type="dcterms:W3CDTF">2020-11-20T17:36:42Z</dcterms:created>
  <dcterms:modified xsi:type="dcterms:W3CDTF">2021-10-19T13:11:45Z</dcterms:modified>
</cp:coreProperties>
</file>