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72" r:id="rId5"/>
    <p:sldId id="304" r:id="rId6"/>
    <p:sldId id="310" r:id="rId7"/>
    <p:sldId id="312" r:id="rId8"/>
    <p:sldId id="307" r:id="rId9"/>
    <p:sldId id="316" r:id="rId10"/>
    <p:sldId id="317" r:id="rId11"/>
    <p:sldId id="315" r:id="rId12"/>
    <p:sldId id="30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1A906C5-E656-B4A1-0778-582642FB9B90}" name="Dixey, Enfys (ESJWL - Education - Equity in Education Division)" initials="DE(EEiED" userId="S::Enfys.Dixey@gov.wales::40efe005-d5dc-4d1b-a4af-588fc545b8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  <a:srgbClr val="8857E5"/>
    <a:srgbClr val="FF5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9C6D9A-5F8D-423E-9B6B-295A80AD3CF8}" v="1" dt="2023-11-03T14:29:51.3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oife Nic Colaim" userId="6aaa2443-ec71-4a99-a879-78a614b2bc72" providerId="ADAL" clId="{EA9C6D9A-5F8D-423E-9B6B-295A80AD3CF8}"/>
    <pc:docChg chg="delSld modSld">
      <pc:chgData name="Aoife Nic Colaim" userId="6aaa2443-ec71-4a99-a879-78a614b2bc72" providerId="ADAL" clId="{EA9C6D9A-5F8D-423E-9B6B-295A80AD3CF8}" dt="2023-11-03T14:31:11.123" v="53" actId="47"/>
      <pc:docMkLst>
        <pc:docMk/>
      </pc:docMkLst>
      <pc:sldChg chg="modSp mod delCm modCm">
        <pc:chgData name="Aoife Nic Colaim" userId="6aaa2443-ec71-4a99-a879-78a614b2bc72" providerId="ADAL" clId="{EA9C6D9A-5F8D-423E-9B6B-295A80AD3CF8}" dt="2023-11-03T14:29:37.117" v="18"/>
        <pc:sldMkLst>
          <pc:docMk/>
          <pc:sldMk cId="4072185737" sldId="304"/>
        </pc:sldMkLst>
        <pc:spChg chg="mod">
          <ac:chgData name="Aoife Nic Colaim" userId="6aaa2443-ec71-4a99-a879-78a614b2bc72" providerId="ADAL" clId="{EA9C6D9A-5F8D-423E-9B6B-295A80AD3CF8}" dt="2023-11-03T14:29:33.158" v="17" actId="20577"/>
          <ac:spMkLst>
            <pc:docMk/>
            <pc:sldMk cId="4072185737" sldId="304"/>
            <ac:spMk id="4" creationId="{0BFCC819-AE2F-DBC1-0C86-6CBDF26CF2B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oife Nic Colaim" userId="6aaa2443-ec71-4a99-a879-78a614b2bc72" providerId="ADAL" clId="{EA9C6D9A-5F8D-423E-9B6B-295A80AD3CF8}" dt="2023-11-03T14:29:37.117" v="18"/>
              <pc2:cmMkLst xmlns:pc2="http://schemas.microsoft.com/office/powerpoint/2019/9/main/command">
                <pc:docMk/>
                <pc:sldMk cId="4072185737" sldId="304"/>
                <pc2:cmMk id="{25BCFF02-04B1-4576-98E3-D9CFFDE9F25A}"/>
              </pc2:cmMkLst>
            </pc226:cmChg>
          </p:ext>
        </pc:extLst>
      </pc:sldChg>
      <pc:sldChg chg="del">
        <pc:chgData name="Aoife Nic Colaim" userId="6aaa2443-ec71-4a99-a879-78a614b2bc72" providerId="ADAL" clId="{EA9C6D9A-5F8D-423E-9B6B-295A80AD3CF8}" dt="2023-11-03T14:31:11.123" v="53" actId="47"/>
        <pc:sldMkLst>
          <pc:docMk/>
          <pc:sldMk cId="4141580595" sldId="308"/>
        </pc:sldMkLst>
      </pc:sldChg>
      <pc:sldChg chg="modSp mod delCm">
        <pc:chgData name="Aoife Nic Colaim" userId="6aaa2443-ec71-4a99-a879-78a614b2bc72" providerId="ADAL" clId="{EA9C6D9A-5F8D-423E-9B6B-295A80AD3CF8}" dt="2023-11-03T14:30:24.900" v="38"/>
        <pc:sldMkLst>
          <pc:docMk/>
          <pc:sldMk cId="3191096882" sldId="310"/>
        </pc:sldMkLst>
        <pc:spChg chg="mod">
          <ac:chgData name="Aoife Nic Colaim" userId="6aaa2443-ec71-4a99-a879-78a614b2bc72" providerId="ADAL" clId="{EA9C6D9A-5F8D-423E-9B6B-295A80AD3CF8}" dt="2023-11-03T14:30:19.949" v="37" actId="20577"/>
          <ac:spMkLst>
            <pc:docMk/>
            <pc:sldMk cId="3191096882" sldId="310"/>
            <ac:spMk id="12" creationId="{B89DCD47-E8DD-72ED-F23C-6AE57A7C68D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oife Nic Colaim" userId="6aaa2443-ec71-4a99-a879-78a614b2bc72" providerId="ADAL" clId="{EA9C6D9A-5F8D-423E-9B6B-295A80AD3CF8}" dt="2023-11-03T14:30:24.900" v="38"/>
              <pc2:cmMkLst xmlns:pc2="http://schemas.microsoft.com/office/powerpoint/2019/9/main/command">
                <pc:docMk/>
                <pc:sldMk cId="3191096882" sldId="310"/>
                <pc2:cmMk id="{E5070617-8446-4253-BDA1-1DADF71E5BED}"/>
              </pc2:cmMkLst>
            </pc226:cmChg>
          </p:ext>
        </pc:extLst>
      </pc:sldChg>
      <pc:sldChg chg="modSp mod delCm modCm">
        <pc:chgData name="Aoife Nic Colaim" userId="6aaa2443-ec71-4a99-a879-78a614b2bc72" providerId="ADAL" clId="{EA9C6D9A-5F8D-423E-9B6B-295A80AD3CF8}" dt="2023-11-03T14:30:51.931" v="52"/>
        <pc:sldMkLst>
          <pc:docMk/>
          <pc:sldMk cId="2348622667" sldId="312"/>
        </pc:sldMkLst>
        <pc:spChg chg="mod">
          <ac:chgData name="Aoife Nic Colaim" userId="6aaa2443-ec71-4a99-a879-78a614b2bc72" providerId="ADAL" clId="{EA9C6D9A-5F8D-423E-9B6B-295A80AD3CF8}" dt="2023-11-03T14:30:45.874" v="51" actId="20577"/>
          <ac:spMkLst>
            <pc:docMk/>
            <pc:sldMk cId="2348622667" sldId="312"/>
            <ac:spMk id="6" creationId="{9049D777-FBE6-B9A2-12D8-85B9582764B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oife Nic Colaim" userId="6aaa2443-ec71-4a99-a879-78a614b2bc72" providerId="ADAL" clId="{EA9C6D9A-5F8D-423E-9B6B-295A80AD3CF8}" dt="2023-11-03T14:30:51.931" v="52"/>
              <pc2:cmMkLst xmlns:pc2="http://schemas.microsoft.com/office/powerpoint/2019/9/main/command">
                <pc:docMk/>
                <pc:sldMk cId="2348622667" sldId="312"/>
                <pc2:cmMk id="{6EE3454C-E222-42B6-A79F-3A3C142B338B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5AE28-4A36-4B79-9DD4-46BDFE0393D7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B351F-7517-4D1A-9108-223C63848E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064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B351F-7517-4D1A-9108-223C63848E4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621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611F7-D447-C5C1-CC8B-CEFFDB943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6610F4-048E-DF1B-3B2E-7E342D8B5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9E05C-4F69-7D56-F1BF-E693C09D4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8A51A-A214-9F79-FCC8-F989CCC5A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182AB-2BA4-FE47-8D91-8E5C63486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237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C1C8D-8745-1C3F-C943-913EE59DF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5C3A5-22BD-E39C-D24B-A449470C5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B4A0-21C6-0009-31F2-C9ECA4CBB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79CB5-B1EB-17E1-EC19-1A3D91D90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BAF2C-FBF6-26BE-06C4-4ECEEFFBF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678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0F5246-12AB-96AD-EE51-98E3A15E82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E31999-6768-59BB-D5BC-150A156D8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945B6-974E-3898-E091-26957279A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37A84-5125-1F79-7456-751E09F5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BF47A-D463-B4E2-E9E0-59835FA7E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866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862C-090D-ABDA-44DD-31AAE8897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BB283-92BD-6D87-1705-40B86EF7D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D7DA3-6886-A0F8-5806-553DD4E4F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ABFF5-6406-DDF2-22EB-6278AE2D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EC251-E12B-3A25-3023-83C06EF03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61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86EF7-62D8-6584-D461-BB3A4F719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9A4C8-365E-9BF9-4123-BCE5EA1A6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256E9-15B5-E70D-5429-DA8A1B3E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B04C8-FD63-7652-7023-D3AFD5779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5AFA-0545-EA06-144B-D778E0FB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520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91C6B-DCAB-8F43-46D3-6B7AF23C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9F4E2-F9F1-5C86-1456-003158A77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A78EC0-D9F2-633A-4005-6C08AE163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A3B67F-1AE2-6ED4-3D52-4C6CF2321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193739-C4B2-C681-FCDC-6DFBEE6D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240AE-ADDA-28F4-E7B2-17255AEF8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699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1A579-F804-8F6E-298B-1AD9E9853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315D9-CCA9-FAB5-C91E-DFB6AB48D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F6A2FD-DEF6-2AD7-066F-88386F63B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E5A33C-89B0-4069-0614-D2DCBC836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EA53DC-6F36-78CE-152A-F39E9E4A68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480F0E-E112-5530-6B6C-577D62ADF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B9187A-D2B4-D6D9-2735-F5DF766B2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CD895F-4809-8CE9-6866-4A7591AD0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06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4D790-7664-A9A2-09CD-A2B50F6BB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439F9E-C843-904B-73C3-71FD1609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387B65-DAC4-85F6-3C52-3389DA3BD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76373C-F4B6-0DD8-9929-3EB9CD81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002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2AE02-D885-2612-0A60-FE535BF03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EDAC4F-8806-D6CA-7C52-EECEF660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4B2D1-2E90-2ADD-29D9-197843695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738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649D-FF0D-BD12-CF94-08BC8D548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1276B-8A9E-1645-DDBE-10B790EA0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ACD24F-E4DB-C2A1-F5ED-0F16B75A9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B0DC7-AE03-AFBD-9956-F095E35D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1DA59-0F18-7BA7-E0D9-A1C7C879B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733073-F504-9462-B6CC-261136FCF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49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38409-9FEA-C5DF-6418-F94C28757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C01EA1-BFFF-D8EF-9EE1-6FE0C7EF9E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4E3BB6-1D46-8196-E3E1-E2859D8DA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ED931-D62A-29F4-63D1-2CCAE9C90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41296-100A-7D03-0E4E-2836AA964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786AF-610C-D2F9-A838-BF7C7B57B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00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5B0379-C5AF-7B1B-9BEA-EA566A98D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86EDF-1565-09EA-B73E-2F95F1932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0EFA68-3EB5-DB94-D452-54B0FBDB23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E560D-AF55-A4A4-2E53-1A849339B8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73B6F-77AA-2421-039F-BFAEE4669D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74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ur1iXhfJ5E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3DD2AECB-9744-9DEF-C1E0-D73CCAD4A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33100" y="-1"/>
            <a:ext cx="1181100" cy="3077515"/>
          </a:xfrm>
          <a:prstGeom prst="rect">
            <a:avLst/>
          </a:prstGeom>
          <a:solidFill>
            <a:srgbClr val="1B1464"/>
          </a:solidFill>
        </p:spPr>
      </p:pic>
      <p:pic>
        <p:nvPicPr>
          <p:cNvPr id="6" name="Picture 5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60AAD1C4-B25B-4F47-8CF8-DE326DA28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5308600"/>
            <a:ext cx="1727200" cy="1549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081153-12D5-2205-F8AE-05DA8ED11E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71" t="55741" r="65729" b="28703"/>
          <a:stretch/>
        </p:blipFill>
        <p:spPr>
          <a:xfrm rot="5400000">
            <a:off x="-1053193" y="1053193"/>
            <a:ext cx="3744686" cy="1638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113519" y="378712"/>
            <a:ext cx="99649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WYTHNOS GWRTH-FWLIO 2023</a:t>
            </a:r>
          </a:p>
        </p:txBody>
      </p:sp>
      <p:pic>
        <p:nvPicPr>
          <p:cNvPr id="22" name="Picture 21" descr="A pink and white text on a black background&#10;&#10;Description automatically generated">
            <a:extLst>
              <a:ext uri="{FF2B5EF4-FFF2-40B4-BE49-F238E27FC236}">
                <a16:creationId xmlns:a16="http://schemas.microsoft.com/office/drawing/2014/main" id="{C36D5F88-07DD-7FF0-4112-4B32308AA3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621"/>
          <a:stretch/>
        </p:blipFill>
        <p:spPr>
          <a:xfrm>
            <a:off x="2917796" y="562914"/>
            <a:ext cx="6705600" cy="5054600"/>
          </a:xfrm>
          <a:prstGeom prst="rect">
            <a:avLst/>
          </a:prstGeom>
        </p:spPr>
      </p:pic>
      <p:pic>
        <p:nvPicPr>
          <p:cNvPr id="24" name="Picture 2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7893" y="5524946"/>
            <a:ext cx="4705407" cy="158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33" r="34271" b="65741"/>
          <a:stretch/>
        </p:blipFill>
        <p:spPr>
          <a:xfrm>
            <a:off x="11328400" y="0"/>
            <a:ext cx="685800" cy="1786944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407" r="85833"/>
          <a:stretch/>
        </p:blipFill>
        <p:spPr>
          <a:xfrm>
            <a:off x="-101600" y="5422900"/>
            <a:ext cx="1727200" cy="1549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903533" y="1201536"/>
            <a:ext cx="10423034" cy="541686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cy-GB" sz="23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Yn rhy aml, byddwn yn cadw’n dawel pan fyddwn yn gweld bwlio’n digwydd, yn dawel am y loes y mae bwlio yn ei achosi, ac yn dawel pan fyddwn yn clywed rhywun yn dweud mai ‘dim ond cellwair’ yw bwlio.</a:t>
            </a:r>
            <a:endParaRPr lang="cy-GB" sz="2300" dirty="0">
              <a:solidFill>
                <a:schemeClr val="bg1"/>
              </a:solidFill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23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  <a:r>
              <a:rPr lang="cy-GB" sz="2300" kern="1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Gyda’n gilydd, gallwn wneud gwahaniaeth a sefyll yn gadarn yn erbyn bwlio. </a:t>
            </a:r>
            <a:r>
              <a:rPr lang="cy-GB" sz="23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O iard yr ysgol i’r Senedd, ac o’n ffonau i’n cartrefi, dewch i ni wneud sŵn am fwlio.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-GB" sz="23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Nid oes yn rhaid i bethau fod fel hyn.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-GB" sz="23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Wrth gwrs, ni allwn ni hoffi pawb ac ni fyddwn yn cytuno bob amser, ond gallwn ddewis parch ac undod.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-GB" sz="2300" dirty="0">
                <a:solidFill>
                  <a:schemeClr val="bg1"/>
                </a:solidFill>
                <a:effectLst/>
                <a:latin typeface="Cera Round Pro"/>
                <a:ea typeface="Calibri" panose="020F0502020204030204" pitchFamily="34" charset="0"/>
                <a:cs typeface="Arial"/>
              </a:rPr>
              <a:t>Yn ystod Wythnos Gwrth-fwlio eleni, dewch i ni ddod ynghyd i drafod beth yw ystyr bwlio i ni, sut gall cellwair droi yn rhywbeth mwy cas, a beth allwn ni ei wneud i atal bwlio.</a:t>
            </a:r>
            <a:endParaRPr lang="en-GB" sz="2300" dirty="0">
              <a:solidFill>
                <a:schemeClr val="bg1"/>
              </a:solidFill>
              <a:latin typeface="Cera Round Pro"/>
              <a:cs typeface="Arial"/>
            </a:endParaRP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80C1295C-01D1-62CD-7F63-25FA6C498C44}"/>
              </a:ext>
            </a:extLst>
          </p:cNvPr>
          <p:cNvSpPr/>
          <p:nvPr/>
        </p:nvSpPr>
        <p:spPr>
          <a:xfrm rot="5400000">
            <a:off x="4256171" y="-4697727"/>
            <a:ext cx="858205" cy="10585498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9F51CA-85CA-AEFF-EC9B-41CD9BB71E19}"/>
              </a:ext>
            </a:extLst>
          </p:cNvPr>
          <p:cNvSpPr txBox="1"/>
          <p:nvPr/>
        </p:nvSpPr>
        <p:spPr>
          <a:xfrm>
            <a:off x="-99476" y="334840"/>
            <a:ext cx="9759998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-GB" sz="2800" b="1" kern="100" dirty="0">
                <a:solidFill>
                  <a:schemeClr val="bg1"/>
                </a:solidFill>
                <a:effectLst/>
                <a:latin typeface="Cera Round Pro"/>
                <a:ea typeface="Calibri"/>
                <a:cs typeface="Times New Roman"/>
              </a:rPr>
              <a:t>Wythnos Gwrth-fwlio 2023:</a:t>
            </a:r>
            <a:r>
              <a:rPr lang="cy-GB" sz="2800" b="1" kern="100" dirty="0">
                <a:solidFill>
                  <a:schemeClr val="bg1"/>
                </a:solidFill>
                <a:latin typeface="Cera Round Pro"/>
                <a:ea typeface="Calibri"/>
                <a:cs typeface="Times New Roman"/>
              </a:rPr>
              <a:t> </a:t>
            </a:r>
            <a:r>
              <a:rPr lang="cy-GB" sz="2800" b="1" dirty="0">
                <a:solidFill>
                  <a:schemeClr val="bg1"/>
                </a:solidFill>
                <a:effectLst/>
                <a:latin typeface="Cera Round Pro"/>
                <a:ea typeface="Calibri"/>
                <a:cs typeface="Times New Roman"/>
              </a:rPr>
              <a:t>Gwnewch Sŵn Am Fwlio</a:t>
            </a:r>
            <a:endParaRPr lang="en-US" sz="2800" b="1" dirty="0">
              <a:solidFill>
                <a:schemeClr val="bg1"/>
              </a:solidFill>
              <a:latin typeface="Cera Round Pro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218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07700" y="0"/>
            <a:ext cx="1206500" cy="3143698"/>
          </a:xfrm>
          <a:prstGeom prst="rect">
            <a:avLst/>
          </a:prstGeom>
        </p:spPr>
      </p:pic>
      <p:pic>
        <p:nvPicPr>
          <p:cNvPr id="7" name="Picture 6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98E2F87B-B92D-267B-91A7-8ABAB075D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3645274"/>
            <a:ext cx="3581400" cy="321272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F8E2D2-5FA4-BDD4-7818-D9DBEEECAD7F}"/>
              </a:ext>
            </a:extLst>
          </p:cNvPr>
          <p:cNvSpPr/>
          <p:nvPr/>
        </p:nvSpPr>
        <p:spPr>
          <a:xfrm>
            <a:off x="2323545" y="1135169"/>
            <a:ext cx="8078311" cy="3848783"/>
          </a:xfrm>
          <a:prstGeom prst="round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BB1F9544-0896-3769-295B-0C9D6B1E1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517574AA-E308-21DA-1B69-A4946AA8C565}"/>
              </a:ext>
            </a:extLst>
          </p:cNvPr>
          <p:cNvSpPr/>
          <p:nvPr/>
        </p:nvSpPr>
        <p:spPr>
          <a:xfrm rot="5400000">
            <a:off x="3456494" y="-593386"/>
            <a:ext cx="799931" cy="4132630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AFF387-1176-128C-9D78-B5B5B6B7155C}"/>
              </a:ext>
            </a:extLst>
          </p:cNvPr>
          <p:cNvSpPr txBox="1"/>
          <p:nvPr/>
        </p:nvSpPr>
        <p:spPr>
          <a:xfrm>
            <a:off x="1043127" y="1181931"/>
            <a:ext cx="53911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2800" b="1" kern="1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BYDDWCH FEL JO-JO</a:t>
            </a:r>
            <a:endParaRPr lang="en-GB" sz="2800" b="1" kern="100" dirty="0">
              <a:solidFill>
                <a:schemeClr val="bg1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9DCD47-E8DD-72ED-F23C-6AE57A7C68D6}"/>
              </a:ext>
            </a:extLst>
          </p:cNvPr>
          <p:cNvSpPr txBox="1"/>
          <p:nvPr/>
        </p:nvSpPr>
        <p:spPr>
          <a:xfrm>
            <a:off x="4759367" y="5015161"/>
            <a:ext cx="3206666" cy="646331"/>
          </a:xfrm>
          <a:prstGeom prst="rect">
            <a:avLst/>
          </a:prstGeom>
          <a:solidFill>
            <a:srgbClr val="FF557A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b="1" dirty="0">
                <a:solidFill>
                  <a:schemeClr val="bg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https://youtu.be/mur1iXhfJ5E</a:t>
            </a:r>
            <a:r>
              <a:rPr lang="en-GB" b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</a:p>
          <a:p>
            <a:pPr marL="0" indent="0" algn="ctr">
              <a:buNone/>
            </a:pPr>
            <a:r>
              <a:rPr lang="en-GB" b="1" dirty="0">
                <a:solidFill>
                  <a:schemeClr val="bg1"/>
                </a:solidFill>
                <a:ea typeface="+mn-lt"/>
                <a:cs typeface="+mn-lt"/>
              </a:rPr>
              <a:t>(</a:t>
            </a:r>
            <a:r>
              <a:rPr lang="en-GB" b="1" dirty="0" err="1">
                <a:solidFill>
                  <a:schemeClr val="bg1"/>
                </a:solidFill>
                <a:ea typeface="+mn-lt"/>
                <a:cs typeface="+mn-lt"/>
              </a:rPr>
              <a:t>Saesneg</a:t>
            </a:r>
            <a:r>
              <a:rPr lang="en-GB" b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b="1" dirty="0" err="1">
                <a:solidFill>
                  <a:schemeClr val="bg1"/>
                </a:solidFill>
                <a:ea typeface="+mn-lt"/>
                <a:cs typeface="+mn-lt"/>
              </a:rPr>
              <a:t>yn</a:t>
            </a:r>
            <a:r>
              <a:rPr lang="en-GB" b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b="1" dirty="0" err="1">
                <a:solidFill>
                  <a:schemeClr val="bg1"/>
                </a:solidFill>
                <a:ea typeface="+mn-lt"/>
                <a:cs typeface="+mn-lt"/>
              </a:rPr>
              <a:t>unig</a:t>
            </a:r>
            <a:r>
              <a:rPr lang="en-GB" b="1" dirty="0">
                <a:solidFill>
                  <a:schemeClr val="bg1"/>
                </a:solidFill>
                <a:ea typeface="+mn-lt"/>
                <a:cs typeface="+mn-lt"/>
              </a:rPr>
              <a:t>)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3" name="Picture 2" descr="Jawwad Rafiq: Horton Hear A who!">
            <a:extLst>
              <a:ext uri="{FF2B5EF4-FFF2-40B4-BE49-F238E27FC236}">
                <a16:creationId xmlns:a16="http://schemas.microsoft.com/office/drawing/2014/main" id="{91DA4874-E193-53F3-8726-4800879E7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67" y="2003474"/>
            <a:ext cx="3206666" cy="24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 descr="Presentation with media with solid fill">
            <a:extLst>
              <a:ext uri="{FF2B5EF4-FFF2-40B4-BE49-F238E27FC236}">
                <a16:creationId xmlns:a16="http://schemas.microsoft.com/office/drawing/2014/main" id="{C2068716-1C72-EBC4-45FB-9A126FE85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58114" y="3957586"/>
            <a:ext cx="2177143" cy="217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96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351207" y="3023203"/>
            <a:ext cx="94895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Cyfnewid sylwadau pryfoclyd </a:t>
            </a:r>
            <a:r>
              <a:rPr lang="cy-GB" sz="3200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mewn ffordd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chwareus a chyfeillgar.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301428" y="112560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497106" y="336665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053021" y="-1423644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326657" y="90537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BETH YW CELLWAIR?</a:t>
            </a:r>
            <a:endParaRPr lang="en-US" sz="32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62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8603" y="-166324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387167" y="1916853"/>
            <a:ext cx="940813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Unigolyn neu grŵp yn cael ei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niweidio’n fwriadol dro ar ôl tro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gan unigolyn neu grŵp arall, pan fydd y berthynas yn cynnwys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anghydbwysedd grym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. Gall bwlio fod yn gorfforol, yn eiriol neu’n seicolegol.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endParaRPr lang="cy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Gall ddigwydd wyneb yn wyneb neu ar-lein.</a:t>
            </a:r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419872" y="41062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624555" y="354290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A30133FA-C344-16F3-F1FD-719EB86F467C}"/>
              </a:ext>
            </a:extLst>
          </p:cNvPr>
          <p:cNvSpPr/>
          <p:nvPr/>
        </p:nvSpPr>
        <p:spPr>
          <a:xfrm rot="5400000">
            <a:off x="4050804" y="-1410010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D3C1B-2599-C248-3291-87FE5318C2AD}"/>
              </a:ext>
            </a:extLst>
          </p:cNvPr>
          <p:cNvSpPr txBox="1"/>
          <p:nvPr/>
        </p:nvSpPr>
        <p:spPr>
          <a:xfrm>
            <a:off x="-125573" y="937480"/>
            <a:ext cx="92978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BETH YW BWLIO?</a:t>
            </a:r>
            <a:endParaRPr lang="en-US" sz="32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018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4294896" y="-1520157"/>
            <a:ext cx="3825681" cy="10620539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3967740" y="-1446377"/>
            <a:ext cx="857876" cy="626787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63271" y="1376982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Gall cellwair gyda ffrindiau</a:t>
            </a:r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578D31-2924-DE4E-B718-D4902488759C}"/>
              </a:ext>
            </a:extLst>
          </p:cNvPr>
          <p:cNvSpPr txBox="1"/>
          <p:nvPr/>
        </p:nvSpPr>
        <p:spPr>
          <a:xfrm>
            <a:off x="1357551" y="2566376"/>
            <a:ext cx="4874634" cy="243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y-GB" sz="2800" kern="100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Wneud i chi deimlo bod gennych chi berthynas agosach</a:t>
            </a:r>
            <a:endParaRPr lang="en-GB" sz="2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y-GB" sz="2800" kern="100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Bod yn ffordd ysgafn a doniol o dreulio’ch amser</a:t>
            </a:r>
            <a:endParaRPr lang="en-GB" sz="2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2C9B34-9EF5-7ABC-57FC-3EE7FB6A2FA3}"/>
              </a:ext>
            </a:extLst>
          </p:cNvPr>
          <p:cNvSpPr txBox="1"/>
          <p:nvPr/>
        </p:nvSpPr>
        <p:spPr>
          <a:xfrm>
            <a:off x="6096000" y="2563632"/>
            <a:ext cx="51605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y-GB" sz="2800" kern="100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Dangos eich parodrwydd i dderbyn eraill mewn criw o ffrindiau</a:t>
            </a:r>
            <a:endParaRPr lang="en-GB" sz="2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y-GB" sz="2800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Dangos eich bod yn ymddiried yn eich gilydd</a:t>
            </a:r>
            <a:endParaRPr lang="en-GB" sz="2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  <a:p>
            <a:endParaRPr lang="en-GB" sz="4000" b="1" dirty="0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2552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4294896" y="-1520157"/>
            <a:ext cx="3825681" cy="10620539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462435" y="-1853382"/>
            <a:ext cx="857876" cy="7081881"/>
          </a:xfrm>
          <a:prstGeom prst="roundRect">
            <a:avLst>
              <a:gd name="adj" fmla="val 49013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079500" y="1402383"/>
            <a:ext cx="76191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Pan fydd cellwair yn troi’n fwlio</a:t>
            </a:r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21A858-817C-0B76-09E0-1A64CECDAE0A}"/>
              </a:ext>
            </a:extLst>
          </p:cNvPr>
          <p:cNvSpPr txBox="1"/>
          <p:nvPr/>
        </p:nvSpPr>
        <p:spPr>
          <a:xfrm>
            <a:off x="2104606" y="2545111"/>
            <a:ext cx="527155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3200" kern="100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Pwnc</a:t>
            </a:r>
            <a:endParaRPr lang="en-GB" sz="3200" kern="100" dirty="0">
              <a:solidFill>
                <a:srgbClr val="1B1464"/>
              </a:solidFill>
              <a:latin typeface="Cera Round Pro" panose="000005000000000000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32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3200" kern="100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Perthynas</a:t>
            </a:r>
            <a:endParaRPr lang="en-GB" sz="32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2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3200" kern="100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Ble bydd yn digwydd</a:t>
            </a:r>
            <a:endParaRPr lang="en-GB" sz="3200" kern="100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4000" b="1" dirty="0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5DDDA4-049F-B12F-262D-4379EB5877D0}"/>
              </a:ext>
            </a:extLst>
          </p:cNvPr>
          <p:cNvSpPr txBox="1"/>
          <p:nvPr/>
        </p:nvSpPr>
        <p:spPr>
          <a:xfrm>
            <a:off x="7084988" y="2545111"/>
            <a:ext cx="369006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err="1">
                <a:solidFill>
                  <a:srgbClr val="002060"/>
                </a:solidFill>
                <a:latin typeface="Cera Round Pro" panose="00000500000000000000" pitchFamily="50" charset="0"/>
              </a:rPr>
              <a:t>Ailadroddus</a:t>
            </a:r>
            <a:endParaRPr lang="en-GB" sz="3200" dirty="0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err="1">
                <a:solidFill>
                  <a:srgbClr val="002060"/>
                </a:solidFill>
                <a:latin typeface="Cera Round Pro" panose="00000500000000000000" pitchFamily="50" charset="0"/>
              </a:rPr>
              <a:t>Bwriad</a:t>
            </a:r>
            <a:endParaRPr lang="en-GB" sz="3200" dirty="0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err="1">
                <a:solidFill>
                  <a:srgbClr val="002060"/>
                </a:solidFill>
                <a:latin typeface="Cera Round Pro" panose="00000500000000000000" pitchFamily="50" charset="0"/>
              </a:rPr>
              <a:t>Ymateb</a:t>
            </a:r>
            <a:endParaRPr lang="en-GB" sz="3200" dirty="0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850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pink sign with white text&#10;&#10;Description automatically generated">
            <a:extLst>
              <a:ext uri="{FF2B5EF4-FFF2-40B4-BE49-F238E27FC236}">
                <a16:creationId xmlns:a16="http://schemas.microsoft.com/office/drawing/2014/main" id="{81E04CE0-B4C0-2421-1944-F1AD277F52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" r="2941" b="8331"/>
          <a:stretch/>
        </p:blipFill>
        <p:spPr>
          <a:xfrm>
            <a:off x="2840736" y="813911"/>
            <a:ext cx="6510528" cy="523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53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backpack&#10;&#10;Description automatically generated">
            <a:extLst>
              <a:ext uri="{FF2B5EF4-FFF2-40B4-BE49-F238E27FC236}">
                <a16:creationId xmlns:a16="http://schemas.microsoft.com/office/drawing/2014/main" id="{AE662E01-B000-22D3-B207-CB802017F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46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2" ma:contentTypeDescription="Create a new document." ma:contentTypeScope="" ma:versionID="b732e9f9d94ac8fa5705c2a7aac645f5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821c91d6c7bd34a821fa9129b496a4f1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3EF7D4-E204-4A0E-82EF-34D82A9E04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559D7C-B0EE-4189-B7A8-0F8BE7403C8C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25bce31e-210f-4595-b6f1-ad167b62b966"/>
    <ds:schemaRef ds:uri="http://www.w3.org/XML/1998/namespace"/>
    <ds:schemaRef ds:uri="16ae49f3-829e-48a4-b770-42088e17cf9e"/>
    <ds:schemaRef ds:uri="http://purl.org/dc/elements/1.1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0ED1BD12-71D7-4463-B7A2-9121D53EC1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307</Words>
  <Application>Microsoft Office PowerPoint</Application>
  <PresentationFormat>Widescreen</PresentationFormat>
  <Paragraphs>37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Aoife Nic Colaim</dc:creator>
  <cp:lastModifiedBy>Aoife Nic Colaim</cp:lastModifiedBy>
  <cp:revision>19</cp:revision>
  <dcterms:created xsi:type="dcterms:W3CDTF">2023-10-30T10:49:46Z</dcterms:created>
  <dcterms:modified xsi:type="dcterms:W3CDTF">2023-11-03T14:31:19Z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