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48" r:id="rId5"/>
  </p:sldMasterIdLst>
  <p:notesMasterIdLst>
    <p:notesMasterId r:id="rId15"/>
  </p:notesMasterIdLst>
  <p:sldIdLst>
    <p:sldId id="272" r:id="rId6"/>
    <p:sldId id="317" r:id="rId7"/>
    <p:sldId id="307" r:id="rId8"/>
    <p:sldId id="312" r:id="rId9"/>
    <p:sldId id="314" r:id="rId10"/>
    <p:sldId id="315" r:id="rId11"/>
    <p:sldId id="316" r:id="rId12"/>
    <p:sldId id="306" r:id="rId13"/>
    <p:sldId id="30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1A906C5-E656-B4A1-0778-582642FB9B90}" name="Dixey, Enfys (ESJWL - Education - Equity in Education Division)" initials="ED" userId="S::Enfys.Dixey@gov.wales::40efe005-d5dc-4d1b-a4af-588fc545b8e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464"/>
    <a:srgbClr val="8857E5"/>
    <a:srgbClr val="FF55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2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oife Nic Colaim" userId="6aaa2443-ec71-4a99-a879-78a614b2bc72" providerId="ADAL" clId="{96F41A2B-55E7-45C4-84D7-E090177CC6B6}"/>
    <pc:docChg chg="modSld">
      <pc:chgData name="Aoife Nic Colaim" userId="6aaa2443-ec71-4a99-a879-78a614b2bc72" providerId="ADAL" clId="{96F41A2B-55E7-45C4-84D7-E090177CC6B6}" dt="2023-11-03T14:27:38.427" v="31"/>
      <pc:docMkLst>
        <pc:docMk/>
      </pc:docMkLst>
      <pc:sldChg chg="modSp mod delCm">
        <pc:chgData name="Aoife Nic Colaim" userId="6aaa2443-ec71-4a99-a879-78a614b2bc72" providerId="ADAL" clId="{96F41A2B-55E7-45C4-84D7-E090177CC6B6}" dt="2023-11-03T14:27:07.472" v="19"/>
        <pc:sldMkLst>
          <pc:docMk/>
          <pc:sldMk cId="2348622667" sldId="312"/>
        </pc:sldMkLst>
        <pc:spChg chg="mod">
          <ac:chgData name="Aoife Nic Colaim" userId="6aaa2443-ec71-4a99-a879-78a614b2bc72" providerId="ADAL" clId="{96F41A2B-55E7-45C4-84D7-E090177CC6B6}" dt="2023-11-03T14:26:59.856" v="18" actId="20577"/>
          <ac:spMkLst>
            <pc:docMk/>
            <pc:sldMk cId="2348622667" sldId="312"/>
            <ac:spMk id="6" creationId="{9049D777-FBE6-B9A2-12D8-85B9582764B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oife Nic Colaim" userId="6aaa2443-ec71-4a99-a879-78a614b2bc72" providerId="ADAL" clId="{96F41A2B-55E7-45C4-84D7-E090177CC6B6}" dt="2023-11-03T14:27:07.472" v="19"/>
              <pc2:cmMkLst xmlns:pc2="http://schemas.microsoft.com/office/powerpoint/2019/9/main/command">
                <pc:docMk/>
                <pc:sldMk cId="2348622667" sldId="312"/>
                <pc2:cmMk id="{C557232E-9235-42D9-BBF0-23D603DE25BA}"/>
              </pc2:cmMkLst>
            </pc226:cmChg>
          </p:ext>
        </pc:extLst>
      </pc:sldChg>
      <pc:sldChg chg="modSp mod delCm">
        <pc:chgData name="Aoife Nic Colaim" userId="6aaa2443-ec71-4a99-a879-78a614b2bc72" providerId="ADAL" clId="{96F41A2B-55E7-45C4-84D7-E090177CC6B6}" dt="2023-11-03T14:27:38.427" v="31"/>
        <pc:sldMkLst>
          <pc:docMk/>
          <pc:sldMk cId="3218633842" sldId="316"/>
        </pc:sldMkLst>
        <pc:spChg chg="mod">
          <ac:chgData name="Aoife Nic Colaim" userId="6aaa2443-ec71-4a99-a879-78a614b2bc72" providerId="ADAL" clId="{96F41A2B-55E7-45C4-84D7-E090177CC6B6}" dt="2023-11-03T14:27:28.994" v="30" actId="20577"/>
          <ac:spMkLst>
            <pc:docMk/>
            <pc:sldMk cId="3218633842" sldId="316"/>
            <ac:spMk id="22" creationId="{FB1C7044-1C38-331D-DF8E-D35CDC8361B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Aoife Nic Colaim" userId="6aaa2443-ec71-4a99-a879-78a614b2bc72" providerId="ADAL" clId="{96F41A2B-55E7-45C4-84D7-E090177CC6B6}" dt="2023-11-03T14:27:38.427" v="31"/>
              <pc2:cmMkLst xmlns:pc2="http://schemas.microsoft.com/office/powerpoint/2019/9/main/command">
                <pc:docMk/>
                <pc:sldMk cId="3218633842" sldId="316"/>
                <pc2:cmMk id="{C7856B86-FC02-4A3D-A0A9-504BEDF9A3B9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846C4C-088D-43EE-815F-1854A876C790}" type="datetimeFigureOut">
              <a:t>11/3/2023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66F1A-3F9F-4D93-AABA-CB84432FC73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46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B351F-7517-4D1A-9108-223C63848E4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621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B46C3-185D-D4D7-E65B-4D9C5710B4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4B2984-22CE-93F1-EA5A-307B524C9B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F9CEF-9236-043B-75ED-C57F24109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2051-A513-4796-A504-BBFB4ABA1B9E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708A0-67DA-99AB-992A-9BB804FB8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0E32C-F615-BF77-2FC8-B8E0C9EDD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D8C98-BB0D-4E48-BC76-0B1689E395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09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E72AF-2587-3E6B-15B4-6E93D7876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6AFC3F-4E85-EA39-0B6B-A60891FCB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6B569-8246-2C99-2C35-B2470E451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2051-A513-4796-A504-BBFB4ABA1B9E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FC7DA-4C64-8E54-9606-A4DCEF0AB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7E47F-4F9C-D65E-BDEA-88C105DBF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D8C98-BB0D-4E48-BC76-0B1689E395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328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18CF73-1EDE-8359-D7C8-51D1C1374C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704B8E-6322-EF83-BB5C-C854F6905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FCD16-912C-330C-2021-A59FEC1C0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2051-A513-4796-A504-BBFB4ABA1B9E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3CE3-D96E-C5C0-0E45-1EB3353BE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CDDED-A99E-AD0D-ED87-392B15D2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D8C98-BB0D-4E48-BC76-0B1689E395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312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611F7-D447-C5C1-CC8B-CEFFDB9435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6610F4-048E-DF1B-3B2E-7E342D8B5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9E05C-4F69-7D56-F1BF-E693C09D4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8A51A-A214-9F79-FCC8-F989CCC5A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182AB-2BA4-FE47-8D91-8E5C63486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237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C862C-090D-ABDA-44DD-31AAE8897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BB283-92BD-6D87-1705-40B86EF7D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D7DA3-6886-A0F8-5806-553DD4E4F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ABFF5-6406-DDF2-22EB-6278AE2DA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EC251-E12B-3A25-3023-83C06EF03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615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86EF7-62D8-6584-D461-BB3A4F719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19A4C8-365E-9BF9-4123-BCE5EA1A6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256E9-15B5-E70D-5429-DA8A1B3EB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B04C8-FD63-7652-7023-D3AFD5779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E5AFA-0545-EA06-144B-D778E0FB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520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91C6B-DCAB-8F43-46D3-6B7AF23C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9F4E2-F9F1-5C86-1456-003158A77E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A78EC0-D9F2-633A-4005-6C08AE163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A3B67F-1AE2-6ED4-3D52-4C6CF2321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193739-C4B2-C681-FCDC-6DFBEE6D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240AE-ADDA-28F4-E7B2-17255AEF8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699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1A579-F804-8F6E-298B-1AD9E9853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315D9-CCA9-FAB5-C91E-DFB6AB48D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F6A2FD-DEF6-2AD7-066F-88386F63B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E5A33C-89B0-4069-0614-D2DCBC836F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EA53DC-6F36-78CE-152A-F39E9E4A68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480F0E-E112-5530-6B6C-577D62ADF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B9187A-D2B4-D6D9-2735-F5DF766B2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CD895F-4809-8CE9-6866-4A7591AD0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0616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4D790-7664-A9A2-09CD-A2B50F6BB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439F9E-C843-904B-73C3-71FD1609D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387B65-DAC4-85F6-3C52-3389DA3BD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76373C-F4B6-0DD8-9929-3EB9CD816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00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2AE02-D885-2612-0A60-FE535BF03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EDAC4F-8806-D6CA-7C52-EECEF660D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A4B2D1-2E90-2ADD-29D9-197843695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738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5649D-FF0D-BD12-CF94-08BC8D548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1276B-8A9E-1645-DDBE-10B790EA0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ACD24F-E4DB-C2A1-F5ED-0F16B75A9A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9B0DC7-AE03-AFBD-9956-F095E35D3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1DA59-0F18-7BA7-E0D9-A1C7C879B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733073-F504-9462-B6CC-261136FCF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498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56FD6-0307-D4CC-4DA7-ABB17FDD6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7A9AC-EE20-27DC-CFE8-A254705B8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8FDC9-3595-9098-6B8F-9AFC132F0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2051-A513-4796-A504-BBFB4ABA1B9E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445DA-0D81-984E-A04F-D7B275A1B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A2A68-4D5C-1FFC-897E-D02D1B826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D8C98-BB0D-4E48-BC76-0B1689E395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16588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38409-9FEA-C5DF-6418-F94C28757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C01EA1-BFFF-D8EF-9EE1-6FE0C7EF9E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4E3BB6-1D46-8196-E3E1-E2859D8DA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CED931-D62A-29F4-63D1-2CCAE9C90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241296-100A-7D03-0E4E-2836AA964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786AF-610C-D2F9-A838-BF7C7B57B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008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C1C8D-8745-1C3F-C943-913EE59DF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85C3A5-22BD-E39C-D24B-A449470C51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B4A0-21C6-0009-31F2-C9ECA4CBB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79CB5-B1EB-17E1-EC19-1A3D91D90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2BAF2C-FBF6-26BE-06C4-4ECEEFFBF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678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0F5246-12AB-96AD-EE51-98E3A15E82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E31999-6768-59BB-D5BC-150A156D8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945B6-974E-3898-E091-26957279A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37A84-5125-1F79-7456-751E09F56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BF47A-D463-B4E2-E9E0-59835FA7E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866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31C12-A02B-ADB5-CF04-DB5CCE0C4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43150E-48F1-8D7E-B750-FECE6B57B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DE567B-81BA-C9E3-BD0E-15184BB6A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2051-A513-4796-A504-BBFB4ABA1B9E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03912-8069-0C1C-4C02-6B5AAFB3B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B19FD-1016-3C98-7643-A1CC5CFE2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D8C98-BB0D-4E48-BC76-0B1689E395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207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F6BEA-6875-E483-6075-61745F8A1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45F0D-F32D-6BFA-8244-CCF04C7FAF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B5949-C5AD-E65F-0D1F-7EC4B7885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6CD894-8A6A-8417-DDD2-1783AA094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2051-A513-4796-A504-BBFB4ABA1B9E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BF6DD0-59BC-08CB-3BE6-BF5C8E5F2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0547E-C3C8-7B60-EEBD-B06D650B7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D8C98-BB0D-4E48-BC76-0B1689E395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766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2014B-8DFE-3A7D-098A-D0D883CAC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C6C68E-D1D7-DAF9-A87D-72DD28733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9F224B-F033-D062-FFB6-0C9D5E241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4B0AF-42B5-C0B3-0A6A-0B726CAFE1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30FCBC-CA9A-7F75-DC9C-DF375682F2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11DABC-836D-137E-39A5-EAA5B4132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2051-A513-4796-A504-BBFB4ABA1B9E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9A1B7C-AA07-DFD9-2627-697C2B5A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15335-7C96-3EE8-6C0B-B180B53A3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D8C98-BB0D-4E48-BC76-0B1689E395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075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92694-783D-40FA-3276-F0A7889A5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5F3876-CBE7-B5DD-28B9-C12998C1C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2051-A513-4796-A504-BBFB4ABA1B9E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C952C6-0018-9DC0-7F19-49F2B0401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38F263-FF91-C5CD-27F8-3A5DC8316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D8C98-BB0D-4E48-BC76-0B1689E395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377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4BA019-C31F-3086-F922-A73292F34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2051-A513-4796-A504-BBFB4ABA1B9E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1E7A6D-9A62-4B6E-0D54-DC565435C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F53F14-0B0F-49DE-932A-80FB67B8A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D8C98-BB0D-4E48-BC76-0B1689E395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242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3E693-A654-3049-B892-6EA1CCF12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84816-9720-1D27-D6B5-DFDF24B85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FABD71-6C39-702C-86A7-6FEBA7066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BF6CAA-E2C3-C08D-5E3E-4BDE31C39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2051-A513-4796-A504-BBFB4ABA1B9E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E9FCBF-B8B3-39BF-1C55-60AF0F89F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254A6F-340B-D209-7CD6-F1320F791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D8C98-BB0D-4E48-BC76-0B1689E395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83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F4C59-1CEC-96A4-4E50-B5A4085A0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FB9543-714E-0A0A-16B0-4A998901D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0A223F-1B6C-39CB-74E7-70B66ACDAC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63C97-8103-C6A9-77AB-D63CF2443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2051-A513-4796-A504-BBFB4ABA1B9E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8D8A6B-66EB-38C9-832F-BDB54F114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044966-373B-59EE-2518-2A9FF87D8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D8C98-BB0D-4E48-BC76-0B1689E395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669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4D5E7E-238A-E5C7-363A-421F07347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AE597-7D30-0C62-DE22-EA49905A4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F246A-FFF4-40EC-755A-931DB0784E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22051-A513-4796-A504-BBFB4ABA1B9E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DDB89-A9F9-398D-5F80-792E9C269D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20E27-B824-8113-E150-A3D5E06F72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D8C98-BB0D-4E48-BC76-0B1689E395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109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5B0379-C5AF-7B1B-9BEA-EA566A98D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86EDF-1565-09EA-B73E-2F95F1932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0EFA68-3EB5-DB94-D452-54B0FBDB23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C24AF-3BC3-47EB-9B08-FB4A7151DD56}" type="datetimeFigureOut">
              <a:rPr lang="en-GB" smtClean="0"/>
              <a:t>03/11/2023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E560D-AF55-A4A4-2E53-1A849339B8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73B6F-77AA-2421-039F-BFAEE4669D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0C642-BAE0-4606-949A-FA2B07C7A1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74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3DD2AECB-9744-9DEF-C1E0-D73CCAD4A9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833100" y="-1"/>
            <a:ext cx="1181100" cy="3077515"/>
          </a:xfrm>
          <a:prstGeom prst="rect">
            <a:avLst/>
          </a:prstGeom>
        </p:spPr>
      </p:pic>
      <p:pic>
        <p:nvPicPr>
          <p:cNvPr id="6" name="Picture 5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60AAD1C4-B25B-4F47-8CF8-DE326DA28F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>
            <a:off x="0" y="5308600"/>
            <a:ext cx="1727200" cy="1549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081153-12D5-2205-F8AE-05DA8ED11E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71" t="55741" r="65729" b="28703"/>
          <a:stretch/>
        </p:blipFill>
        <p:spPr>
          <a:xfrm rot="5400000">
            <a:off x="-1053193" y="1053193"/>
            <a:ext cx="3744686" cy="1638300"/>
          </a:xfrm>
          <a:prstGeom prst="rect">
            <a:avLst/>
          </a:prstGeom>
        </p:spPr>
      </p:pic>
      <p:pic>
        <p:nvPicPr>
          <p:cNvPr id="24" name="Picture 2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893" y="5524946"/>
            <a:ext cx="4705407" cy="15856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8FB512-6434-0CF4-18AC-9A89712AD326}"/>
              </a:ext>
            </a:extLst>
          </p:cNvPr>
          <p:cNvSpPr txBox="1"/>
          <p:nvPr/>
        </p:nvSpPr>
        <p:spPr>
          <a:xfrm>
            <a:off x="1198880" y="409489"/>
            <a:ext cx="955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4800" b="1" cap="all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Wythnos Gwrth-fwlio 2023</a:t>
            </a:r>
            <a:endParaRPr lang="en-US" sz="5400" b="1" dirty="0">
              <a:solidFill>
                <a:schemeClr val="bg1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pic>
        <p:nvPicPr>
          <p:cNvPr id="4" name="Picture 3" descr="A blue and pink sign with white text&#10;&#10;Description automatically generated">
            <a:extLst>
              <a:ext uri="{FF2B5EF4-FFF2-40B4-BE49-F238E27FC236}">
                <a16:creationId xmlns:a16="http://schemas.microsoft.com/office/drawing/2014/main" id="{823D2272-361E-6B31-81E8-B976F274B4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0" b="4308"/>
          <a:stretch/>
        </p:blipFill>
        <p:spPr>
          <a:xfrm>
            <a:off x="3495968" y="1488019"/>
            <a:ext cx="5549255" cy="451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63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33" r="34271" b="65741"/>
          <a:stretch/>
        </p:blipFill>
        <p:spPr>
          <a:xfrm>
            <a:off x="11328400" y="0"/>
            <a:ext cx="685800" cy="1786944"/>
          </a:xfrm>
          <a:prstGeom prst="rect">
            <a:avLst/>
          </a:prstGeom>
        </p:spPr>
      </p:pic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07D3CDB8-3689-F14E-7564-7378705697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407" r="85833"/>
          <a:stretch/>
        </p:blipFill>
        <p:spPr>
          <a:xfrm>
            <a:off x="-101600" y="5422900"/>
            <a:ext cx="1727200" cy="1549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903533" y="1201536"/>
            <a:ext cx="10423034" cy="50629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cy-GB" sz="23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Yn rhy aml, byddwn yn cadw’n dawel pan fyddwn yn gweld bwlio’n digwydd, yn dawel am y loes y mae bwlio yn ei achosi, ac yn dawel pan fyddwn yn clywed rhywun yn dweud mai ‘dim ond cellwair’ yw bwlio.</a:t>
            </a:r>
            <a:endParaRPr lang="cy-GB" sz="2300" dirty="0">
              <a:solidFill>
                <a:schemeClr val="bg1"/>
              </a:solidFill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23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  <a:r>
              <a:rPr lang="cy-GB" sz="2300" kern="1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Gyda’n gilydd, gallwn wneud gwahaniaeth a sefyll yn gadarn yn erbyn bwlio. </a:t>
            </a:r>
            <a:r>
              <a:rPr lang="cy-GB" sz="23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O fuarth yr ysgol i’r Senedd, ac o’n ffonau i’n cartrefi, dewch i ni wneud sŵn am fwlio.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y-GB" sz="23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Nid oes yn rhaid i bethau fod fel hyn.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y-GB" sz="23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Wrth gwrs, ni allwn ni hoffi pawb ac ni fyddwn yn cytuno bob amser, ond gallwn ddewis parch ac undod. 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y-GB" sz="2300" dirty="0">
                <a:solidFill>
                  <a:schemeClr val="bg1"/>
                </a:solidFill>
                <a:effectLst/>
                <a:latin typeface="Cera Round Pro"/>
                <a:ea typeface="Calibri" panose="020F0502020204030204" pitchFamily="34" charset="0"/>
                <a:cs typeface="Arial"/>
              </a:rPr>
              <a:t>Yn ystod Wythnos Gwrth-fwlio eleni, dewch i ni ddod ynghyd i drafod beth yw ystyr bwlio i ni, sut gall cellwair droi yn rhywbeth mwy cas, a beth allwn ni ei wneud i atal bwlio.</a:t>
            </a:r>
            <a:endParaRPr lang="en-GB" sz="2300" dirty="0">
              <a:solidFill>
                <a:schemeClr val="bg1"/>
              </a:solidFill>
              <a:latin typeface="Cera Round Pro"/>
              <a:cs typeface="Arial"/>
            </a:endParaRPr>
          </a:p>
        </p:txBody>
      </p:sp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80C1295C-01D1-62CD-7F63-25FA6C498C44}"/>
              </a:ext>
            </a:extLst>
          </p:cNvPr>
          <p:cNvSpPr/>
          <p:nvPr/>
        </p:nvSpPr>
        <p:spPr>
          <a:xfrm rot="5400000">
            <a:off x="4256171" y="-4697727"/>
            <a:ext cx="858205" cy="10585498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9F51CA-85CA-AEFF-EC9B-41CD9BB71E19}"/>
              </a:ext>
            </a:extLst>
          </p:cNvPr>
          <p:cNvSpPr txBox="1"/>
          <p:nvPr/>
        </p:nvSpPr>
        <p:spPr>
          <a:xfrm>
            <a:off x="-99476" y="334840"/>
            <a:ext cx="9759998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y-GB" sz="2800" b="1" kern="100" dirty="0">
                <a:solidFill>
                  <a:schemeClr val="bg1"/>
                </a:solidFill>
                <a:effectLst/>
                <a:latin typeface="Cera Round Pro"/>
                <a:ea typeface="Calibri"/>
                <a:cs typeface="Times New Roman"/>
              </a:rPr>
              <a:t>Wythnos Gwrth-fwlio 2023:</a:t>
            </a:r>
            <a:r>
              <a:rPr lang="cy-GB" sz="2800" b="1" kern="100" dirty="0">
                <a:solidFill>
                  <a:schemeClr val="bg1"/>
                </a:solidFill>
                <a:latin typeface="Cera Round Pro"/>
                <a:ea typeface="Calibri"/>
                <a:cs typeface="Times New Roman"/>
              </a:rPr>
              <a:t> </a:t>
            </a:r>
            <a:r>
              <a:rPr lang="cy-GB" sz="2800" b="1" dirty="0">
                <a:solidFill>
                  <a:schemeClr val="bg1"/>
                </a:solidFill>
                <a:effectLst/>
                <a:latin typeface="Cera Round Pro"/>
                <a:ea typeface="Calibri"/>
                <a:cs typeface="Times New Roman"/>
              </a:rPr>
              <a:t>Gwnewch Sŵn Am Fwlio</a:t>
            </a:r>
            <a:endParaRPr lang="en-US" sz="2800" b="1" dirty="0">
              <a:solidFill>
                <a:schemeClr val="bg1"/>
              </a:solidFill>
              <a:latin typeface="Cera Round Pro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93357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48457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2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A1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417160" y="2305759"/>
            <a:ext cx="935768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Unigolyn neu grŵp yn cael ei </a:t>
            </a:r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niweidio’n fwriadol dro ar ôl tro</a:t>
            </a:r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gan unigolyn neu grŵp arall, pan fydd y berthynas yn cynnwys </a:t>
            </a:r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anghydbwysedd grym</a:t>
            </a:r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 Gall bwlio fod yn gorfforol, yn eiriol neu’n seicolegol.</a:t>
            </a:r>
          </a:p>
          <a:p>
            <a:pPr algn="ctr"/>
            <a:endParaRPr lang="cy-GB" sz="3200" dirty="0">
              <a:solidFill>
                <a:schemeClr val="bg1"/>
              </a:solidFill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419872" y="41062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9624555" y="3542904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920AC300-0149-C929-5289-ABFE65D13756}"/>
              </a:ext>
            </a:extLst>
          </p:cNvPr>
          <p:cNvSpPr/>
          <p:nvPr/>
        </p:nvSpPr>
        <p:spPr>
          <a:xfrm rot="5400000">
            <a:off x="4053021" y="-1423644"/>
            <a:ext cx="945144" cy="527402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D991EB-65DE-6DBC-A870-0BFDB804A6D6}"/>
              </a:ext>
            </a:extLst>
          </p:cNvPr>
          <p:cNvSpPr txBox="1"/>
          <p:nvPr/>
        </p:nvSpPr>
        <p:spPr>
          <a:xfrm>
            <a:off x="326657" y="905375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BETH YW BWLIO?</a:t>
            </a:r>
            <a:endParaRPr lang="en-US" sz="32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FAE3B7-8C7A-9CAB-D4CD-CF5DA56C8099}"/>
              </a:ext>
            </a:extLst>
          </p:cNvPr>
          <p:cNvSpPr txBox="1"/>
          <p:nvPr/>
        </p:nvSpPr>
        <p:spPr>
          <a:xfrm>
            <a:off x="1202552" y="5952625"/>
            <a:ext cx="93576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Gall ddigwydd wyneb yn wyneb neu ar-lein.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018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48457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2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A1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349508" y="2890391"/>
            <a:ext cx="948958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Cyfnewid sylwadau pryfoclyd mewn ffordd chwareus a chyfeillgar.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301428" y="112560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9497106" y="3366655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4053021" y="-1423644"/>
            <a:ext cx="945144" cy="527402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326657" y="905375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1800" b="1" dirty="0">
                <a:effectLst/>
                <a:latin typeface="Cera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BETH YW CELLWAIR?</a:t>
            </a:r>
            <a:endParaRPr lang="en-US" sz="32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622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43292" y="-1325097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72CD7307-9686-22E9-38E7-47159B38CF09}"/>
              </a:ext>
            </a:extLst>
          </p:cNvPr>
          <p:cNvSpPr/>
          <p:nvPr/>
        </p:nvSpPr>
        <p:spPr>
          <a:xfrm rot="5400000">
            <a:off x="4295348" y="-1344751"/>
            <a:ext cx="897040" cy="5584375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610461" y="1155050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NID YW’N GELLWAIR OS...</a:t>
            </a:r>
            <a:endParaRPr lang="en-US" sz="32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47BD8D-CB4A-91A8-5C89-52CBF5B0A168}"/>
              </a:ext>
            </a:extLst>
          </p:cNvPr>
          <p:cNvSpPr txBox="1"/>
          <p:nvPr/>
        </p:nvSpPr>
        <p:spPr>
          <a:xfrm>
            <a:off x="1649674" y="2259569"/>
            <a:ext cx="974968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y-GB" sz="3200" kern="1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Byddai’n peri loes i chi pe bai rhywun yn dweud hynny wrthych chi.</a:t>
            </a:r>
            <a:endParaRPr lang="en-GB" sz="3200" dirty="0">
              <a:solidFill>
                <a:schemeClr val="bg1"/>
              </a:solidFill>
              <a:latin typeface="Cera Round Pro" panose="00000500000000000000" pitchFamily="50" charset="0"/>
              <a:cs typeface="Calibri" panose="020F0502020204030204"/>
            </a:endParaRPr>
          </a:p>
          <a:p>
            <a:pPr marL="514350" indent="-514350">
              <a:buFont typeface="+mj-lt"/>
              <a:buAutoNum type="arabicPeriod"/>
            </a:pPr>
            <a:r>
              <a:rPr lang="cy-GB" sz="3200" kern="1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Os yw’n gas.</a:t>
            </a:r>
            <a:endParaRPr lang="en-GB" sz="3200" dirty="0">
              <a:solidFill>
                <a:schemeClr val="bg1"/>
              </a:solidFill>
              <a:latin typeface="Cera Round Pro" panose="00000500000000000000" pitchFamily="50" charset="0"/>
              <a:cs typeface="Calibri" panose="020F0502020204030204"/>
            </a:endParaRPr>
          </a:p>
          <a:p>
            <a:pPr marL="514350" indent="-514350">
              <a:buFont typeface="+mj-lt"/>
              <a:buAutoNum type="arabicPeriod"/>
            </a:pPr>
            <a:r>
              <a:rPr lang="cy-GB" sz="3200" kern="1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Os nad ydych chi’n ffrindiau.</a:t>
            </a:r>
            <a:endParaRPr lang="en-GB" sz="3200" dirty="0">
              <a:solidFill>
                <a:schemeClr val="bg1"/>
              </a:solidFill>
              <a:latin typeface="Cera Round Pro" panose="00000500000000000000" pitchFamily="50" charset="0"/>
              <a:cs typeface="Calibri" panose="020F0502020204030204"/>
            </a:endParaRPr>
          </a:p>
          <a:p>
            <a:pPr marL="514350" indent="-514350">
              <a:buFont typeface="+mj-lt"/>
              <a:buAutoNum type="arabicPeriod"/>
            </a:pPr>
            <a:r>
              <a:rPr lang="cy-GB" sz="3200" kern="1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Os bydd rhywun wedi gofyn i chi stopio.</a:t>
            </a:r>
            <a:endParaRPr lang="en-GB" sz="3200" dirty="0">
              <a:solidFill>
                <a:schemeClr val="bg1"/>
              </a:solidFill>
              <a:latin typeface="Cera Round Pro" panose="00000500000000000000" pitchFamily="50" charset="0"/>
              <a:cs typeface="Calibri" panose="020F0502020204030204"/>
            </a:endParaRPr>
          </a:p>
          <a:p>
            <a:pPr marL="514350" indent="-514350">
              <a:buFont typeface="+mj-lt"/>
              <a:buAutoNum type="arabicPeriod"/>
            </a:pPr>
            <a:r>
              <a:rPr lang="cy-GB" sz="3200" kern="1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Os na fydd y targed yn chwerthin.</a:t>
            </a:r>
          </a:p>
          <a:p>
            <a:pPr marL="514350" indent="-514350">
              <a:buFont typeface="+mj-lt"/>
              <a:buAutoNum type="arabicPeriod"/>
            </a:pPr>
            <a:r>
              <a:rPr lang="cy-GB" sz="3200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Os bydd yn targedu gwendidau rhywun.</a:t>
            </a:r>
            <a:endParaRPr lang="en-GB" sz="3200" dirty="0">
              <a:solidFill>
                <a:schemeClr val="bg1"/>
              </a:solidFill>
              <a:latin typeface="Cera Round Pro" panose="00000500000000000000" pitchFamily="50" charset="0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46962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pink sign with white text&#10;&#10;Description automatically generated">
            <a:extLst>
              <a:ext uri="{FF2B5EF4-FFF2-40B4-BE49-F238E27FC236}">
                <a16:creationId xmlns:a16="http://schemas.microsoft.com/office/drawing/2014/main" id="{6CA724DB-B8C5-0F70-ABE7-F3556ACBE7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" b="8648"/>
          <a:stretch/>
        </p:blipFill>
        <p:spPr>
          <a:xfrm>
            <a:off x="2734978" y="822968"/>
            <a:ext cx="6722044" cy="521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53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 rot="433338">
            <a:off x="10416268" y="-303464"/>
            <a:ext cx="2133488" cy="6373605"/>
          </a:xfrm>
          <a:prstGeom prst="rect">
            <a:avLst/>
          </a:prstGeom>
        </p:spPr>
      </p:pic>
      <p:pic>
        <p:nvPicPr>
          <p:cNvPr id="17" name="Graphic 16" descr="Megaphone with solid fill">
            <a:extLst>
              <a:ext uri="{FF2B5EF4-FFF2-40B4-BE49-F238E27FC236}">
                <a16:creationId xmlns:a16="http://schemas.microsoft.com/office/drawing/2014/main" id="{D2ABFBDD-C2AA-A749-73FC-7639A7DA27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024038">
            <a:off x="687281" y="4160250"/>
            <a:ext cx="2474159" cy="24741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B1C7044-1C38-331D-DF8E-D35CDC8361BF}"/>
              </a:ext>
            </a:extLst>
          </p:cNvPr>
          <p:cNvSpPr txBox="1"/>
          <p:nvPr/>
        </p:nvSpPr>
        <p:spPr>
          <a:xfrm>
            <a:off x="1632055" y="2326195"/>
            <a:ext cx="87938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5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DOES DIM CROESO I FWLIO YMA!</a:t>
            </a:r>
            <a:endParaRPr lang="en-US" sz="54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F3956A-57E2-B07E-9C16-356851E25080}"/>
              </a:ext>
            </a:extLst>
          </p:cNvPr>
          <p:cNvSpPr txBox="1"/>
          <p:nvPr/>
        </p:nvSpPr>
        <p:spPr>
          <a:xfrm>
            <a:off x="767708" y="91042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2B92A1-0B57-4CFA-476B-8B49E82767C0}"/>
              </a:ext>
            </a:extLst>
          </p:cNvPr>
          <p:cNvSpPr txBox="1"/>
          <p:nvPr/>
        </p:nvSpPr>
        <p:spPr>
          <a:xfrm rot="10800000">
            <a:off x="8528951" y="247304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218633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D8BE3440-750B-D291-33D6-96CD132E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3" r="34271" b="65741"/>
          <a:stretch/>
        </p:blipFill>
        <p:spPr>
          <a:xfrm>
            <a:off x="10960100" y="0"/>
            <a:ext cx="1231900" cy="3209881"/>
          </a:xfrm>
          <a:prstGeom prst="rect">
            <a:avLst/>
          </a:prstGeom>
        </p:spPr>
      </p:pic>
      <p:pic>
        <p:nvPicPr>
          <p:cNvPr id="3" name="Picture 2" descr="A poster of a person talking to another person&#10;&#10;Description automatically generated">
            <a:extLst>
              <a:ext uri="{FF2B5EF4-FFF2-40B4-BE49-F238E27FC236}">
                <a16:creationId xmlns:a16="http://schemas.microsoft.com/office/drawing/2014/main" id="{07D3CDB8-3689-F14E-7564-7378705697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407" r="85833"/>
          <a:stretch/>
        </p:blipFill>
        <p:spPr>
          <a:xfrm rot="5400000">
            <a:off x="-88900" y="88900"/>
            <a:ext cx="1727200" cy="1549400"/>
          </a:xfrm>
          <a:prstGeom prst="rect">
            <a:avLst/>
          </a:prstGeom>
        </p:spPr>
      </p:pic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07057DF8-0FF8-7B9B-A101-1F8ADB69625A}"/>
              </a:ext>
            </a:extLst>
          </p:cNvPr>
          <p:cNvSpPr/>
          <p:nvPr/>
        </p:nvSpPr>
        <p:spPr>
          <a:xfrm rot="5400000">
            <a:off x="5239676" y="3913410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C61F931C-8543-FFB0-0380-3BB5DF6753E0}"/>
              </a:ext>
            </a:extLst>
          </p:cNvPr>
          <p:cNvSpPr/>
          <p:nvPr/>
        </p:nvSpPr>
        <p:spPr>
          <a:xfrm rot="5400000">
            <a:off x="8981149" y="3913410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6">
            <a:extLst>
              <a:ext uri="{FF2B5EF4-FFF2-40B4-BE49-F238E27FC236}">
                <a16:creationId xmlns:a16="http://schemas.microsoft.com/office/drawing/2014/main" id="{17F49C65-A38F-7513-ABE7-251C26EF9E0D}"/>
              </a:ext>
            </a:extLst>
          </p:cNvPr>
          <p:cNvSpPr/>
          <p:nvPr/>
        </p:nvSpPr>
        <p:spPr>
          <a:xfrm rot="5400000">
            <a:off x="1546284" y="3913410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623857-C552-3988-EBAB-BDA255F9CDA7}"/>
              </a:ext>
            </a:extLst>
          </p:cNvPr>
          <p:cNvSpPr txBox="1"/>
          <p:nvPr/>
        </p:nvSpPr>
        <p:spPr>
          <a:xfrm>
            <a:off x="518334" y="5180143"/>
            <a:ext cx="2853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Enw’r aelod o staff yma</a:t>
            </a:r>
            <a:endParaRPr lang="en-US" sz="24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849330" y="2254582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E0BDAD-A708-A301-A941-B5B9713B3649}"/>
              </a:ext>
            </a:extLst>
          </p:cNvPr>
          <p:cNvSpPr/>
          <p:nvPr/>
        </p:nvSpPr>
        <p:spPr>
          <a:xfrm>
            <a:off x="4481363" y="2255237"/>
            <a:ext cx="2383148" cy="2421725"/>
          </a:xfrm>
          <a:prstGeom prst="rect">
            <a:avLst/>
          </a:prstGeom>
          <a:solidFill>
            <a:srgbClr val="8752E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40CCB2-647F-8CC0-8815-C32CD296EB17}"/>
              </a:ext>
            </a:extLst>
          </p:cNvPr>
          <p:cNvSpPr/>
          <p:nvPr/>
        </p:nvSpPr>
        <p:spPr>
          <a:xfrm>
            <a:off x="8145582" y="2271387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phic 16" descr="Megaphone with solid fill">
            <a:extLst>
              <a:ext uri="{FF2B5EF4-FFF2-40B4-BE49-F238E27FC236}">
                <a16:creationId xmlns:a16="http://schemas.microsoft.com/office/drawing/2014/main" id="{D2ABFBDD-C2AA-A749-73FC-7639A7DA27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24907" y="1798037"/>
            <a:ext cx="914400" cy="914400"/>
          </a:xfrm>
          <a:prstGeom prst="rect">
            <a:avLst/>
          </a:prstGeom>
        </p:spPr>
      </p:pic>
      <p:pic>
        <p:nvPicPr>
          <p:cNvPr id="8" name="Graphic 7" descr="Megaphone with solid fill">
            <a:extLst>
              <a:ext uri="{FF2B5EF4-FFF2-40B4-BE49-F238E27FC236}">
                <a16:creationId xmlns:a16="http://schemas.microsoft.com/office/drawing/2014/main" id="{8ABCB146-66AC-7B19-7E93-FBC994FD5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5003" y="1798037"/>
            <a:ext cx="914400" cy="914400"/>
          </a:xfrm>
          <a:prstGeom prst="rect">
            <a:avLst/>
          </a:prstGeom>
        </p:spPr>
      </p:pic>
      <p:pic>
        <p:nvPicPr>
          <p:cNvPr id="10" name="Graphic 9" descr="Megaphone with solid fill">
            <a:extLst>
              <a:ext uri="{FF2B5EF4-FFF2-40B4-BE49-F238E27FC236}">
                <a16:creationId xmlns:a16="http://schemas.microsoft.com/office/drawing/2014/main" id="{AD436E7C-F443-89C2-F6E6-87BBF0B7B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3807" y="1814187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B1C7044-1C38-331D-DF8E-D35CDC8361BF}"/>
              </a:ext>
            </a:extLst>
          </p:cNvPr>
          <p:cNvSpPr txBox="1"/>
          <p:nvPr/>
        </p:nvSpPr>
        <p:spPr>
          <a:xfrm>
            <a:off x="768350" y="594005"/>
            <a:ext cx="108077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4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At bwy allwch chi droi i siarad yn yr ysgol?</a:t>
            </a:r>
            <a:endParaRPr lang="en-US" sz="44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29ED74-A9A0-B6D6-0723-2D90F2E2CEF4}"/>
              </a:ext>
            </a:extLst>
          </p:cNvPr>
          <p:cNvSpPr txBox="1"/>
          <p:nvPr/>
        </p:nvSpPr>
        <p:spPr>
          <a:xfrm>
            <a:off x="7987825" y="5190302"/>
            <a:ext cx="2853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Enw’r aelod o staff yma</a:t>
            </a:r>
            <a:endParaRPr lang="en-US" sz="24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8C0EC8-FF5E-E8DF-6506-B5B478492286}"/>
              </a:ext>
            </a:extLst>
          </p:cNvPr>
          <p:cNvSpPr txBox="1"/>
          <p:nvPr/>
        </p:nvSpPr>
        <p:spPr>
          <a:xfrm>
            <a:off x="4246352" y="5172539"/>
            <a:ext cx="2853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Enw’r aelod o staff yma</a:t>
            </a:r>
            <a:endParaRPr lang="en-US" sz="24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558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backpack&#10;&#10;Description automatically generated">
            <a:extLst>
              <a:ext uri="{FF2B5EF4-FFF2-40B4-BE49-F238E27FC236}">
                <a16:creationId xmlns:a16="http://schemas.microsoft.com/office/drawing/2014/main" id="{A16EE1FC-7303-32CB-DA64-77227F5CB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46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2" ma:contentTypeDescription="Create a new document." ma:contentTypeScope="" ma:versionID="b732e9f9d94ac8fa5705c2a7aac645f5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821c91d6c7bd34a821fa9129b496a4f1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61BB6C-A6EE-493D-BD09-3FF66707CE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A888AC-FA1E-43B1-9CA2-91418E9217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177BAF3-BC99-4C22-A1F1-C6DE8A380881}">
  <ds:schemaRefs>
    <ds:schemaRef ds:uri="16ae49f3-829e-48a4-b770-42088e17cf9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25bce31e-210f-4595-b6f1-ad167b62b96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322</Words>
  <Application>Microsoft Office PowerPoint</Application>
  <PresentationFormat>Widescreen</PresentationFormat>
  <Paragraphs>31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Cera Pro</vt:lpstr>
      <vt:lpstr>Cera Round Pro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Aoife Nic Colaim</dc:creator>
  <cp:lastModifiedBy>Aoife Nic Colaim</cp:lastModifiedBy>
  <cp:revision>6</cp:revision>
  <dcterms:created xsi:type="dcterms:W3CDTF">2023-10-27T09:11:09Z</dcterms:created>
  <dcterms:modified xsi:type="dcterms:W3CDTF">2023-11-03T14:27:42Z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